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5143500" cx="9144000"/>
  <p:notesSz cx="6858000" cy="9144000"/>
  <p:embeddedFontLst>
    <p:embeddedFont>
      <p:font typeface="Helvetica Neue"/>
      <p:regular r:id="rId51"/>
      <p:bold r:id="rId52"/>
      <p:italic r:id="rId53"/>
      <p:boldItalic r:id="rId54"/>
    </p:embeddedFont>
    <p:embeddedFont>
      <p:font typeface="Helvetica Neue Light"/>
      <p:regular r:id="rId55"/>
      <p:bold r:id="rId56"/>
      <p:italic r:id="rId57"/>
      <p:boldItalic r:id="rId58"/>
    </p:embeddedFont>
    <p:embeddedFont>
      <p:font typeface="DM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DMSans-boldItalic.fntdata"/><Relationship Id="rId61" Type="http://schemas.openxmlformats.org/officeDocument/2006/relationships/font" Target="fonts/DMSans-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DMSans-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HelveticaNeue-regular.fntdata"/><Relationship Id="rId50" Type="http://schemas.openxmlformats.org/officeDocument/2006/relationships/slide" Target="slides/slide43.xml"/><Relationship Id="rId53" Type="http://schemas.openxmlformats.org/officeDocument/2006/relationships/font" Target="fonts/HelveticaNeue-italic.fntdata"/><Relationship Id="rId52" Type="http://schemas.openxmlformats.org/officeDocument/2006/relationships/font" Target="fonts/HelveticaNeue-bold.fntdata"/><Relationship Id="rId11" Type="http://schemas.openxmlformats.org/officeDocument/2006/relationships/slide" Target="slides/slide4.xml"/><Relationship Id="rId55" Type="http://schemas.openxmlformats.org/officeDocument/2006/relationships/font" Target="fonts/HelveticaNeueLight-regular.fntdata"/><Relationship Id="rId10" Type="http://schemas.openxmlformats.org/officeDocument/2006/relationships/slide" Target="slides/slide3.xml"/><Relationship Id="rId54" Type="http://schemas.openxmlformats.org/officeDocument/2006/relationships/font" Target="fonts/HelveticaNeue-boldItalic.fntdata"/><Relationship Id="rId13" Type="http://schemas.openxmlformats.org/officeDocument/2006/relationships/slide" Target="slides/slide6.xml"/><Relationship Id="rId57" Type="http://schemas.openxmlformats.org/officeDocument/2006/relationships/font" Target="fonts/HelveticaNeueLight-italic.fntdata"/><Relationship Id="rId12" Type="http://schemas.openxmlformats.org/officeDocument/2006/relationships/slide" Target="slides/slide5.xml"/><Relationship Id="rId56" Type="http://schemas.openxmlformats.org/officeDocument/2006/relationships/font" Target="fonts/HelveticaNeueLight-bold.fntdata"/><Relationship Id="rId15" Type="http://schemas.openxmlformats.org/officeDocument/2006/relationships/slide" Target="slides/slide8.xml"/><Relationship Id="rId59" Type="http://schemas.openxmlformats.org/officeDocument/2006/relationships/font" Target="fonts/DMSans-regular.fntdata"/><Relationship Id="rId14" Type="http://schemas.openxmlformats.org/officeDocument/2006/relationships/slide" Target="slides/slide7.xml"/><Relationship Id="rId58" Type="http://schemas.openxmlformats.org/officeDocument/2006/relationships/font" Target="fonts/HelveticaNeueLight-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f00539503f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2f00539503f_0_8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47591a673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47591a673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f00539503f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2f00539503f_0_10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f00539503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2f00539503f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f00539503f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f00539503f_0_8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f00539503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2f00539503f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f00539503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2f00539503f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f00539503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2f00539503f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f00539503f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2f00539503f_0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f00539503f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2f00539503f_0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f00539503f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f00539503f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f00539503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2f00539503f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f00539503f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f00539503f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f00539503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f00539503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f00539503f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2f00539503f_0_5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f00539503f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2f00539503f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f00539503f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2f00539503f_0_5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f00539503f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2f00539503f_0_5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f00539503f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f00539503f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4f5781ae3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4f5781ae3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47591a67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47591a67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47591a673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47591a673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9" name="Shape 29"/>
        <p:cNvGrpSpPr/>
        <p:nvPr/>
      </p:nvGrpSpPr>
      <p:grpSpPr>
        <a:xfrm>
          <a:off x="0" y="0"/>
          <a:ext cx="0" cy="0"/>
          <a:chOff x="0" y="0"/>
          <a:chExt cx="0" cy="0"/>
        </a:xfrm>
      </p:grpSpPr>
      <p:pic>
        <p:nvPicPr>
          <p:cNvPr id="30" name="Google Shape;30;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7" name="Google Shape;3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4" name="Shape 44"/>
        <p:cNvGrpSpPr/>
        <p:nvPr/>
      </p:nvGrpSpPr>
      <p:grpSpPr>
        <a:xfrm>
          <a:off x="0" y="0"/>
          <a:ext cx="0" cy="0"/>
          <a:chOff x="0" y="0"/>
          <a:chExt cx="0" cy="0"/>
        </a:xfrm>
      </p:grpSpPr>
      <p:pic>
        <p:nvPicPr>
          <p:cNvPr id="45" name="Google Shape;45;p1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8" name="Shape 48"/>
        <p:cNvGrpSpPr/>
        <p:nvPr/>
      </p:nvGrpSpPr>
      <p:grpSpPr>
        <a:xfrm>
          <a:off x="0" y="0"/>
          <a:ext cx="0" cy="0"/>
          <a:chOff x="0" y="0"/>
          <a:chExt cx="0" cy="0"/>
        </a:xfrm>
      </p:grpSpPr>
      <p:sp>
        <p:nvSpPr>
          <p:cNvPr id="49" name="Google Shape;49;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0" name="Google Shape;50;p1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1" name="Google Shape;5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 name="Google Shape;54;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5" name="Google Shape;5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p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8" name="Google Shape;5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 name="Shape 59"/>
        <p:cNvGrpSpPr/>
        <p:nvPr/>
      </p:nvGrpSpPr>
      <p:grpSpPr>
        <a:xfrm>
          <a:off x="0" y="0"/>
          <a:ext cx="0" cy="0"/>
          <a:chOff x="0" y="0"/>
          <a:chExt cx="0" cy="0"/>
        </a:xfrm>
      </p:grpSpPr>
      <p:sp>
        <p:nvSpPr>
          <p:cNvPr id="60" name="Google Shape;60;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1" name="Google Shape;61;p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2" name="Google Shape;62;p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3" name="Google Shape;6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6" name="Google Shape;6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7" name="Shape 67"/>
        <p:cNvGrpSpPr/>
        <p:nvPr/>
      </p:nvGrpSpPr>
      <p:grpSpPr>
        <a:xfrm>
          <a:off x="0" y="0"/>
          <a:ext cx="0" cy="0"/>
          <a:chOff x="0" y="0"/>
          <a:chExt cx="0" cy="0"/>
        </a:xfrm>
      </p:grpSpPr>
      <p:sp>
        <p:nvSpPr>
          <p:cNvPr id="68" name="Google Shape;68;p2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9" name="Google Shape;69;p2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0" name="Google Shape;7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1" name="Shape 71"/>
        <p:cNvGrpSpPr/>
        <p:nvPr/>
      </p:nvGrpSpPr>
      <p:grpSpPr>
        <a:xfrm>
          <a:off x="0" y="0"/>
          <a:ext cx="0" cy="0"/>
          <a:chOff x="0" y="0"/>
          <a:chExt cx="0" cy="0"/>
        </a:xfrm>
      </p:grpSpPr>
      <p:sp>
        <p:nvSpPr>
          <p:cNvPr id="72" name="Google Shape;72;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3" name="Google Shape;7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7" name="Google Shape;77;p2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8" name="Google Shape;78;p2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9" name="Google Shape;7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sp>
        <p:nvSpPr>
          <p:cNvPr id="81" name="Google Shape;81;p2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2" name="Google Shape;8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3" name="Shape 83"/>
        <p:cNvGrpSpPr/>
        <p:nvPr/>
      </p:nvGrpSpPr>
      <p:grpSpPr>
        <a:xfrm>
          <a:off x="0" y="0"/>
          <a:ext cx="0" cy="0"/>
          <a:chOff x="0" y="0"/>
          <a:chExt cx="0" cy="0"/>
        </a:xfrm>
      </p:grpSpPr>
      <p:sp>
        <p:nvSpPr>
          <p:cNvPr id="84" name="Google Shape;84;p2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5" name="Google Shape;85;p2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86" name="Google Shape;8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
        <p:nvSpPr>
          <p:cNvPr id="88" name="Google Shape;8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89" name="Shape 89"/>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90" name="Shape 90"/>
        <p:cNvGrpSpPr/>
        <p:nvPr/>
      </p:nvGrpSpPr>
      <p:grpSpPr>
        <a:xfrm>
          <a:off x="0" y="0"/>
          <a:ext cx="0" cy="0"/>
          <a:chOff x="0" y="0"/>
          <a:chExt cx="0" cy="0"/>
        </a:xfrm>
      </p:grpSpPr>
      <p:pic>
        <p:nvPicPr>
          <p:cNvPr id="91" name="Google Shape;91;p3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3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94" name="Shape 94"/>
        <p:cNvGrpSpPr/>
        <p:nvPr/>
      </p:nvGrpSpPr>
      <p:grpSpPr>
        <a:xfrm>
          <a:off x="0" y="0"/>
          <a:ext cx="0" cy="0"/>
          <a:chOff x="0" y="0"/>
          <a:chExt cx="0" cy="0"/>
        </a:xfrm>
      </p:grpSpPr>
      <p:pic>
        <p:nvPicPr>
          <p:cNvPr id="95" name="Google Shape;95;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96" name="Shape 96"/>
        <p:cNvGrpSpPr/>
        <p:nvPr/>
      </p:nvGrpSpPr>
      <p:grpSpPr>
        <a:xfrm>
          <a:off x="0" y="0"/>
          <a:ext cx="0" cy="0"/>
          <a:chOff x="0" y="0"/>
          <a:chExt cx="0" cy="0"/>
        </a:xfrm>
      </p:grpSpPr>
      <p:pic>
        <p:nvPicPr>
          <p:cNvPr id="97" name="Google Shape;97;p3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_2">
    <p:bg>
      <p:bgPr>
        <a:blipFill>
          <a:blip r:embed="rId2">
            <a:alphaModFix/>
          </a:blip>
          <a:stretch>
            <a:fillRect/>
          </a:stretch>
        </a:blipFill>
      </p:bgPr>
    </p:bg>
    <p:spTree>
      <p:nvGrpSpPr>
        <p:cNvPr id="98" name="Shape 98"/>
        <p:cNvGrpSpPr/>
        <p:nvPr/>
      </p:nvGrpSpPr>
      <p:grpSpPr>
        <a:xfrm>
          <a:off x="0" y="0"/>
          <a:ext cx="0" cy="0"/>
          <a:chOff x="0" y="0"/>
          <a:chExt cx="0" cy="0"/>
        </a:xfrm>
      </p:grpSpPr>
      <p:pic>
        <p:nvPicPr>
          <p:cNvPr id="99" name="Google Shape;99;p3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1">
    <p:spTree>
      <p:nvGrpSpPr>
        <p:cNvPr id="100" name="Shape 100"/>
        <p:cNvGrpSpPr/>
        <p:nvPr/>
      </p:nvGrpSpPr>
      <p:grpSpPr>
        <a:xfrm>
          <a:off x="0" y="0"/>
          <a:ext cx="0" cy="0"/>
          <a:chOff x="0" y="0"/>
          <a:chExt cx="0" cy="0"/>
        </a:xfrm>
      </p:grpSpPr>
      <p:pic>
        <p:nvPicPr>
          <p:cNvPr id="101" name="Google Shape;101;p3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1">
  <p:cSld name="SECTION_HEADER_1_1_1_1_1_1_1">
    <p:bg>
      <p:bgPr>
        <a:blipFill>
          <a:blip r:embed="rId2">
            <a:alphaModFix/>
          </a:blip>
          <a:stretch>
            <a:fillRect/>
          </a:stretch>
        </a:blipFill>
      </p:bgPr>
    </p:bg>
    <p:spTree>
      <p:nvGrpSpPr>
        <p:cNvPr id="102" name="Shape 102"/>
        <p:cNvGrpSpPr/>
        <p:nvPr/>
      </p:nvGrpSpPr>
      <p:grpSpPr>
        <a:xfrm>
          <a:off x="0" y="0"/>
          <a:ext cx="0" cy="0"/>
          <a:chOff x="0" y="0"/>
          <a:chExt cx="0" cy="0"/>
        </a:xfrm>
      </p:grpSpPr>
      <p:pic>
        <p:nvPicPr>
          <p:cNvPr id="103" name="Google Shape;103;p3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2">
  <p:cSld name="SECTION_HEADER_1_1_1_1_1_1_2">
    <p:bg>
      <p:bgPr>
        <a:blipFill>
          <a:blip r:embed="rId2">
            <a:alphaModFix/>
          </a:blip>
          <a:stretch>
            <a:fillRect/>
          </a:stretch>
        </a:blipFill>
      </p:bgPr>
    </p:bg>
    <p:spTree>
      <p:nvGrpSpPr>
        <p:cNvPr id="104" name="Shape 104"/>
        <p:cNvGrpSpPr/>
        <p:nvPr/>
      </p:nvGrpSpPr>
      <p:grpSpPr>
        <a:xfrm>
          <a:off x="0" y="0"/>
          <a:ext cx="0" cy="0"/>
          <a:chOff x="0" y="0"/>
          <a:chExt cx="0" cy="0"/>
        </a:xfrm>
      </p:grpSpPr>
      <p:pic>
        <p:nvPicPr>
          <p:cNvPr id="105" name="Google Shape;105;p3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2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id="107" name="Google Shape;107;p3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108" name="Shape 108"/>
        <p:cNvGrpSpPr/>
        <p:nvPr/>
      </p:nvGrpSpPr>
      <p:grpSpPr>
        <a:xfrm>
          <a:off x="0" y="0"/>
          <a:ext cx="0" cy="0"/>
          <a:chOff x="0" y="0"/>
          <a:chExt cx="0" cy="0"/>
        </a:xfrm>
      </p:grpSpPr>
      <p:pic>
        <p:nvPicPr>
          <p:cNvPr id="109" name="Google Shape;109;p3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14" name="Shape 114"/>
        <p:cNvGrpSpPr/>
        <p:nvPr/>
      </p:nvGrpSpPr>
      <p:grpSpPr>
        <a:xfrm>
          <a:off x="0" y="0"/>
          <a:ext cx="0" cy="0"/>
          <a:chOff x="0" y="0"/>
          <a:chExt cx="0" cy="0"/>
        </a:xfrm>
      </p:grpSpPr>
      <p:sp>
        <p:nvSpPr>
          <p:cNvPr id="115" name="Google Shape;115;p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6" name="Google Shape;116;p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17" name="Google Shape;117;p4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8" name="Shape 118"/>
        <p:cNvGrpSpPr/>
        <p:nvPr/>
      </p:nvGrpSpPr>
      <p:grpSpPr>
        <a:xfrm>
          <a:off x="0" y="0"/>
          <a:ext cx="0" cy="0"/>
          <a:chOff x="0" y="0"/>
          <a:chExt cx="0" cy="0"/>
        </a:xfrm>
      </p:grpSpPr>
      <p:pic>
        <p:nvPicPr>
          <p:cNvPr id="119" name="Google Shape;119;p4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20" name="Shape 120"/>
        <p:cNvGrpSpPr/>
        <p:nvPr/>
      </p:nvGrpSpPr>
      <p:grpSpPr>
        <a:xfrm>
          <a:off x="0" y="0"/>
          <a:ext cx="0" cy="0"/>
          <a:chOff x="0" y="0"/>
          <a:chExt cx="0" cy="0"/>
        </a:xfrm>
      </p:grpSpPr>
      <p:pic>
        <p:nvPicPr>
          <p:cNvPr id="121" name="Google Shape;121;p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22" name="Google Shape;122;p43"/>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23" name="Shape 123"/>
        <p:cNvGrpSpPr/>
        <p:nvPr/>
      </p:nvGrpSpPr>
      <p:grpSpPr>
        <a:xfrm>
          <a:off x="0" y="0"/>
          <a:ext cx="0" cy="0"/>
          <a:chOff x="0" y="0"/>
          <a:chExt cx="0" cy="0"/>
        </a:xfrm>
      </p:grpSpPr>
      <p:pic>
        <p:nvPicPr>
          <p:cNvPr id="124" name="Google Shape;124;p4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4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4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4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0" name="Shape 130"/>
        <p:cNvGrpSpPr/>
        <p:nvPr/>
      </p:nvGrpSpPr>
      <p:grpSpPr>
        <a:xfrm>
          <a:off x="0" y="0"/>
          <a:ext cx="0" cy="0"/>
          <a:chOff x="0" y="0"/>
          <a:chExt cx="0" cy="0"/>
        </a:xfrm>
      </p:grpSpPr>
      <p:pic>
        <p:nvPicPr>
          <p:cNvPr id="131" name="Google Shape;131;p4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32" name="Shape 132"/>
        <p:cNvGrpSpPr/>
        <p:nvPr/>
      </p:nvGrpSpPr>
      <p:grpSpPr>
        <a:xfrm>
          <a:off x="0" y="0"/>
          <a:ext cx="0" cy="0"/>
          <a:chOff x="0" y="0"/>
          <a:chExt cx="0" cy="0"/>
        </a:xfrm>
      </p:grpSpPr>
      <p:pic>
        <p:nvPicPr>
          <p:cNvPr id="133" name="Google Shape;133;p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34" name="Shape 134"/>
        <p:cNvGrpSpPr/>
        <p:nvPr/>
      </p:nvGrpSpPr>
      <p:grpSpPr>
        <a:xfrm>
          <a:off x="0" y="0"/>
          <a:ext cx="0" cy="0"/>
          <a:chOff x="0" y="0"/>
          <a:chExt cx="0" cy="0"/>
        </a:xfrm>
      </p:grpSpPr>
      <p:pic>
        <p:nvPicPr>
          <p:cNvPr id="135" name="Google Shape;135;p4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36" name="Shape 136"/>
        <p:cNvGrpSpPr/>
        <p:nvPr/>
      </p:nvGrpSpPr>
      <p:grpSpPr>
        <a:xfrm>
          <a:off x="0" y="0"/>
          <a:ext cx="0" cy="0"/>
          <a:chOff x="0" y="0"/>
          <a:chExt cx="0" cy="0"/>
        </a:xfrm>
      </p:grpSpPr>
      <p:pic>
        <p:nvPicPr>
          <p:cNvPr id="137" name="Google Shape;137;p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1">
  <p:cSld name="SECTION_HEADER_1_1_3">
    <p:bg>
      <p:bgPr>
        <a:blipFill>
          <a:blip r:embed="rId2">
            <a:alphaModFix/>
          </a:blip>
          <a:stretch>
            <a:fillRect/>
          </a:stretch>
        </a:blipFill>
      </p:bgPr>
    </p:bg>
    <p:spTree>
      <p:nvGrpSpPr>
        <p:cNvPr id="138" name="Shape 138"/>
        <p:cNvGrpSpPr/>
        <p:nvPr/>
      </p:nvGrpSpPr>
      <p:grpSpPr>
        <a:xfrm>
          <a:off x="0" y="0"/>
          <a:ext cx="0" cy="0"/>
          <a:chOff x="0" y="0"/>
          <a:chExt cx="0" cy="0"/>
        </a:xfrm>
      </p:grpSpPr>
      <p:pic>
        <p:nvPicPr>
          <p:cNvPr id="139" name="Google Shape;139;p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40" name="Google Shape;140;p51"/>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2">
  <p:cSld name="SECTION_HEADER_1_1_4">
    <p:bg>
      <p:bgPr>
        <a:blipFill>
          <a:blip r:embed="rId2">
            <a:alphaModFix/>
          </a:blip>
          <a:stretch>
            <a:fillRect/>
          </a:stretch>
        </a:blipFill>
      </p:bgPr>
    </p:bg>
    <p:spTree>
      <p:nvGrpSpPr>
        <p:cNvPr id="141" name="Shape 141"/>
        <p:cNvGrpSpPr/>
        <p:nvPr/>
      </p:nvGrpSpPr>
      <p:grpSpPr>
        <a:xfrm>
          <a:off x="0" y="0"/>
          <a:ext cx="0" cy="0"/>
          <a:chOff x="0" y="0"/>
          <a:chExt cx="0" cy="0"/>
        </a:xfrm>
      </p:grpSpPr>
      <p:pic>
        <p:nvPicPr>
          <p:cNvPr id="142" name="Google Shape;142;p5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43" name="Google Shape;143;p52"/>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1" name="Shape 21"/>
        <p:cNvGrpSpPr/>
        <p:nvPr/>
      </p:nvGrpSpPr>
      <p:grpSpPr>
        <a:xfrm>
          <a:off x="0" y="0"/>
          <a:ext cx="0" cy="0"/>
          <a:chOff x="0" y="0"/>
          <a:chExt cx="0" cy="0"/>
        </a:xfrm>
      </p:grpSpPr>
      <p:sp>
        <p:nvSpPr>
          <p:cNvPr id="22" name="Google Shape;22;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3" name="Google Shape;23;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24" name="Google Shape;24;p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7" name="Shape 27"/>
        <p:cNvGrpSpPr/>
        <p:nvPr/>
      </p:nvGrpSpPr>
      <p:grpSpPr>
        <a:xfrm>
          <a:off x="0" y="0"/>
          <a:ext cx="0" cy="0"/>
          <a:chOff x="0" y="0"/>
          <a:chExt cx="0" cy="0"/>
        </a:xfrm>
      </p:grpSpPr>
      <p:pic>
        <p:nvPicPr>
          <p:cNvPr id="28" name="Google Shape;28;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5" Type="http://schemas.openxmlformats.org/officeDocument/2006/relationships/theme" Target="../theme/theme3.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1.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 name="Shape 40"/>
        <p:cNvGrpSpPr/>
        <p:nvPr/>
      </p:nvGrpSpPr>
      <p:grpSpPr>
        <a:xfrm>
          <a:off x="0" y="0"/>
          <a:ext cx="0" cy="0"/>
          <a:chOff x="0" y="0"/>
          <a:chExt cx="0" cy="0"/>
        </a:xfrm>
      </p:grpSpPr>
      <p:sp>
        <p:nvSpPr>
          <p:cNvPr id="41" name="Google Shape;4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2" name="Google Shape;42;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3" name="Google Shape;4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0" name="Shape 110"/>
        <p:cNvGrpSpPr/>
        <p:nvPr/>
      </p:nvGrpSpPr>
      <p:grpSpPr>
        <a:xfrm>
          <a:off x="0" y="0"/>
          <a:ext cx="0" cy="0"/>
          <a:chOff x="0" y="0"/>
          <a:chExt cx="0" cy="0"/>
        </a:xfrm>
      </p:grpSpPr>
      <p:sp>
        <p:nvSpPr>
          <p:cNvPr id="111" name="Google Shape;111;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2" name="Google Shape;112;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13" name="Google Shape;11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 Id="rId3" Type="http://schemas.openxmlformats.org/officeDocument/2006/relationships/image" Target="../media/image52.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image" Target="../media/image64.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 Id="rId3" Type="http://schemas.openxmlformats.org/officeDocument/2006/relationships/image" Target="../media/image63.png"/><Relationship Id="rId4" Type="http://schemas.openxmlformats.org/officeDocument/2006/relationships/image" Target="../media/image57.png"/><Relationship Id="rId5"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 Id="rId3" Type="http://schemas.openxmlformats.org/officeDocument/2006/relationships/image" Target="../media/image62.png"/><Relationship Id="rId4" Type="http://schemas.openxmlformats.org/officeDocument/2006/relationships/image" Target="../media/image59.png"/><Relationship Id="rId5"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xml"/><Relationship Id="rId3" Type="http://schemas.openxmlformats.org/officeDocument/2006/relationships/hyperlink" Target="https://github.com/CoderContenidos/Python-V4" TargetMode="Externa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53"/>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Playground Intermedio Parte II</a:t>
            </a:r>
            <a:endParaRPr b="1" i="0" sz="4000" u="none" cap="none" strike="noStrike">
              <a:solidFill>
                <a:srgbClr val="EAFF6A"/>
              </a:solidFill>
              <a:latin typeface="DM Sans"/>
              <a:ea typeface="DM Sans"/>
              <a:cs typeface="DM Sans"/>
              <a:sym typeface="DM Sans"/>
            </a:endParaRPr>
          </a:p>
        </p:txBody>
      </p:sp>
      <p:sp>
        <p:nvSpPr>
          <p:cNvPr id="149" name="Google Shape;149;p5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s" sz="1800">
                <a:solidFill>
                  <a:schemeClr val="lt1"/>
                </a:solidFill>
                <a:latin typeface="DM Sans"/>
                <a:ea typeface="DM Sans"/>
                <a:cs typeface="DM Sans"/>
                <a:sym typeface="DM Sans"/>
              </a:rPr>
              <a:t>Unidad 11 - Clase práctica en vivo</a:t>
            </a:r>
            <a:endParaRPr b="1" i="0" sz="1600" u="none" cap="none" strike="noStrik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6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de templates</a:t>
            </a:r>
            <a:endParaRPr b="1" i="0" sz="4000" u="none" cap="none" strike="noStrike">
              <a:solidFill>
                <a:schemeClr val="dk1"/>
              </a:solidFill>
              <a:latin typeface="DM Sans"/>
              <a:ea typeface="DM Sans"/>
              <a:cs typeface="DM Sans"/>
              <a:sym typeface="DM Sans"/>
            </a:endParaRPr>
          </a:p>
        </p:txBody>
      </p:sp>
      <p:sp>
        <p:nvSpPr>
          <p:cNvPr id="229" name="Google Shape;229;p62"/>
          <p:cNvSpPr txBox="1"/>
          <p:nvPr/>
        </p:nvSpPr>
        <p:spPr>
          <a:xfrm>
            <a:off x="473350" y="1908175"/>
            <a:ext cx="65532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Arial"/>
              <a:buNone/>
            </a:pPr>
            <a:r>
              <a:rPr b="0" i="0" lang="es" sz="1350" u="none" cap="none" strike="noStrike">
                <a:solidFill>
                  <a:schemeClr val="dk1"/>
                </a:solidFill>
                <a:latin typeface="DM Sans"/>
                <a:ea typeface="DM Sans"/>
                <a:cs typeface="DM Sans"/>
                <a:sym typeface="DM Sans"/>
              </a:rPr>
              <a:t>Hasta el momento, en la plantilla padre.html solo tenemos una repetición de inicio.html.</a:t>
            </a:r>
            <a:endParaRPr b="0" i="0" sz="1350" u="none" cap="none" strike="noStrike">
              <a:solidFill>
                <a:schemeClr val="dk1"/>
              </a:solidFill>
              <a:latin typeface="DM Sans"/>
              <a:ea typeface="DM Sans"/>
              <a:cs typeface="DM Sans"/>
              <a:sym typeface="DM Sans"/>
            </a:endParaRPr>
          </a:p>
        </p:txBody>
      </p:sp>
      <p:grpSp>
        <p:nvGrpSpPr>
          <p:cNvPr id="230" name="Google Shape;230;p62"/>
          <p:cNvGrpSpPr/>
          <p:nvPr/>
        </p:nvGrpSpPr>
        <p:grpSpPr>
          <a:xfrm>
            <a:off x="473338" y="2756825"/>
            <a:ext cx="587100" cy="600300"/>
            <a:chOff x="1731113" y="1953850"/>
            <a:chExt cx="587100" cy="600300"/>
          </a:xfrm>
        </p:grpSpPr>
        <p:sp>
          <p:nvSpPr>
            <p:cNvPr id="231" name="Google Shape;231;p62"/>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2"/>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rgbClr val="000000"/>
                  </a:solidFill>
                  <a:latin typeface="DM Sans"/>
                  <a:ea typeface="DM Sans"/>
                  <a:cs typeface="DM Sans"/>
                  <a:sym typeface="DM Sans"/>
                </a:rPr>
                <a:t>2</a:t>
              </a:r>
              <a:endParaRPr b="1" i="0" sz="3000" u="none" cap="none" strike="noStrike">
                <a:solidFill>
                  <a:srgbClr val="000000"/>
                </a:solidFill>
                <a:latin typeface="DM Sans"/>
                <a:ea typeface="DM Sans"/>
                <a:cs typeface="DM Sans"/>
                <a:sym typeface="DM Sans"/>
              </a:endParaRPr>
            </a:p>
          </p:txBody>
        </p:sp>
      </p:grpSp>
      <p:sp>
        <p:nvSpPr>
          <p:cNvPr id="233" name="Google Shape;233;p62"/>
          <p:cNvSpPr txBox="1"/>
          <p:nvPr/>
        </p:nvSpPr>
        <p:spPr>
          <a:xfrm>
            <a:off x="1246300" y="2716375"/>
            <a:ext cx="45309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Dentro de padre.html, creamos un segmento que será el que cambiará según la vista:</a:t>
            </a:r>
            <a:endParaRPr b="0" i="0" sz="1350" u="none" cap="none" strike="noStrike">
              <a:solidFill>
                <a:srgbClr val="000000"/>
              </a:solidFill>
              <a:latin typeface="DM Sans"/>
              <a:ea typeface="DM Sans"/>
              <a:cs typeface="DM Sans"/>
              <a:sym typeface="DM Sans"/>
            </a:endParaRPr>
          </a:p>
        </p:txBody>
      </p:sp>
      <p:pic>
        <p:nvPicPr>
          <p:cNvPr id="234" name="Google Shape;234;p62"/>
          <p:cNvPicPr preferRelativeResize="0"/>
          <p:nvPr/>
        </p:nvPicPr>
        <p:blipFill rotWithShape="1">
          <a:blip r:embed="rId3">
            <a:alphaModFix/>
          </a:blip>
          <a:srcRect b="0" l="0" r="0" t="0"/>
          <a:stretch/>
        </p:blipFill>
        <p:spPr>
          <a:xfrm>
            <a:off x="5754149" y="2716374"/>
            <a:ext cx="2860299" cy="1850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6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de templates</a:t>
            </a:r>
            <a:endParaRPr b="1" i="0" sz="4000" u="none" cap="none" strike="noStrike">
              <a:solidFill>
                <a:schemeClr val="dk1"/>
              </a:solidFill>
              <a:latin typeface="DM Sans"/>
              <a:ea typeface="DM Sans"/>
              <a:cs typeface="DM Sans"/>
              <a:sym typeface="DM Sans"/>
            </a:endParaRPr>
          </a:p>
        </p:txBody>
      </p:sp>
      <p:sp>
        <p:nvSpPr>
          <p:cNvPr id="240" name="Google Shape;240;p63"/>
          <p:cNvSpPr txBox="1"/>
          <p:nvPr/>
        </p:nvSpPr>
        <p:spPr>
          <a:xfrm>
            <a:off x="473350" y="1908175"/>
            <a:ext cx="65532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Es decir, todo será fijo, menos lo que esté dentro de este bloque. </a:t>
            </a:r>
            <a:r>
              <a:rPr lang="es" sz="1350">
                <a:solidFill>
                  <a:schemeClr val="dk1"/>
                </a:solidFill>
                <a:latin typeface="DM Sans"/>
                <a:ea typeface="DM Sans"/>
                <a:cs typeface="DM Sans"/>
                <a:sym typeface="DM Sans"/>
              </a:rPr>
              <a:t>Este</a:t>
            </a:r>
            <a:r>
              <a:rPr b="0" i="0" lang="es" sz="1350" u="none" cap="none" strike="noStrike">
                <a:solidFill>
                  <a:schemeClr val="dk1"/>
                </a:solidFill>
                <a:latin typeface="DM Sans"/>
                <a:ea typeface="DM Sans"/>
                <a:cs typeface="DM Sans"/>
                <a:sym typeface="DM Sans"/>
              </a:rPr>
              <a:t> será el que se genera según la vista.</a:t>
            </a:r>
            <a:endParaRPr b="0" i="0" sz="1350" u="none" cap="none" strike="noStrike">
              <a:solidFill>
                <a:schemeClr val="dk1"/>
              </a:solidFill>
              <a:latin typeface="DM Sans"/>
              <a:ea typeface="DM Sans"/>
              <a:cs typeface="DM Sans"/>
              <a:sym typeface="DM Sans"/>
            </a:endParaRPr>
          </a:p>
        </p:txBody>
      </p:sp>
      <p:sp>
        <p:nvSpPr>
          <p:cNvPr id="241" name="Google Shape;241;p63"/>
          <p:cNvSpPr txBox="1"/>
          <p:nvPr/>
        </p:nvSpPr>
        <p:spPr>
          <a:xfrm>
            <a:off x="2299050" y="2727125"/>
            <a:ext cx="4545900" cy="1452000"/>
          </a:xfrm>
          <a:prstGeom prst="rect">
            <a:avLst/>
          </a:prstGeom>
          <a:noFill/>
          <a:ln cap="flat" cmpd="sng" w="2857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s" sz="1400" u="none" cap="none" strike="noStrike">
                <a:solidFill>
                  <a:srgbClr val="000000"/>
                </a:solidFill>
                <a:latin typeface="DM Sans"/>
                <a:ea typeface="DM Sans"/>
                <a:cs typeface="DM Sans"/>
                <a:sym typeface="DM Sans"/>
              </a:rPr>
              <a:t>Notamos que aparece:  </a:t>
            </a:r>
            <a:endParaRPr b="0" i="0" sz="1400" u="none" cap="none" strike="noStrike">
              <a:solidFill>
                <a:srgbClr val="000000"/>
              </a:solidFill>
              <a:latin typeface="DM Sans"/>
              <a:ea typeface="DM Sans"/>
              <a:cs typeface="DM Sans"/>
              <a:sym typeface="DM Sans"/>
            </a:endParaRPr>
          </a:p>
          <a:p>
            <a:pPr indent="45720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 block contenidoQueCambia %}</a:t>
            </a:r>
            <a:endParaRPr b="1" i="0" sz="1400" u="none" cap="none" strike="noStrike">
              <a:solidFill>
                <a:srgbClr val="000000"/>
              </a:solidFill>
              <a:highlight>
                <a:schemeClr val="accent6"/>
              </a:highlight>
              <a:latin typeface="DM Sans"/>
              <a:ea typeface="DM Sans"/>
              <a:cs typeface="DM Sans"/>
              <a:sym typeface="DM Sans"/>
            </a:endParaRPr>
          </a:p>
          <a:p>
            <a:pPr indent="45720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a:t>
            </a:r>
            <a:endParaRPr b="1" i="0" sz="1400" u="none" cap="none" strike="noStrike">
              <a:solidFill>
                <a:srgbClr val="000000"/>
              </a:solidFill>
              <a:highlight>
                <a:schemeClr val="accent6"/>
              </a:highlight>
              <a:latin typeface="DM Sans"/>
              <a:ea typeface="DM Sans"/>
              <a:cs typeface="DM Sans"/>
              <a:sym typeface="DM Sans"/>
            </a:endParaRPr>
          </a:p>
          <a:p>
            <a:pPr indent="45720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 endblock %}</a:t>
            </a:r>
            <a:r>
              <a:rPr b="0" i="0" lang="es" sz="1400" u="none" cap="none" strike="noStrike">
                <a:solidFill>
                  <a:srgbClr val="000000"/>
                </a:solidFill>
                <a:latin typeface="DM Sans"/>
                <a:ea typeface="DM Sans"/>
                <a:cs typeface="DM Sans"/>
                <a:sym typeface="DM Sans"/>
              </a:rPr>
              <a:t> </a:t>
            </a:r>
            <a:endParaRPr b="0" i="0" sz="1400" u="none" cap="none" strike="noStrike">
              <a:solidFill>
                <a:srgbClr val="000000"/>
              </a:solidFill>
              <a:latin typeface="DM Sans"/>
              <a:ea typeface="DM Sans"/>
              <a:cs typeface="DM Sans"/>
              <a:sym typeface="DM Sans"/>
            </a:endParaRPr>
          </a:p>
          <a:p>
            <a:pPr indent="457200" lvl="0" marL="0" marR="0" rtl="0" algn="ctr">
              <a:lnSpc>
                <a:spcPct val="150000"/>
              </a:lnSpc>
              <a:spcBef>
                <a:spcPts val="0"/>
              </a:spcBef>
              <a:spcAft>
                <a:spcPts val="0"/>
              </a:spcAft>
              <a:buClr>
                <a:srgbClr val="000000"/>
              </a:buClr>
              <a:buSzPts val="2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6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de templates</a:t>
            </a:r>
            <a:endParaRPr b="1" i="0" sz="4000" u="none" cap="none" strike="noStrike">
              <a:solidFill>
                <a:schemeClr val="dk1"/>
              </a:solidFill>
              <a:latin typeface="DM Sans"/>
              <a:ea typeface="DM Sans"/>
              <a:cs typeface="DM Sans"/>
              <a:sym typeface="DM Sans"/>
            </a:endParaRPr>
          </a:p>
        </p:txBody>
      </p:sp>
      <p:sp>
        <p:nvSpPr>
          <p:cNvPr id="247" name="Google Shape;247;p64"/>
          <p:cNvSpPr txBox="1"/>
          <p:nvPr/>
        </p:nvSpPr>
        <p:spPr>
          <a:xfrm>
            <a:off x="1246300" y="1908175"/>
            <a:ext cx="5780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Vamos al template que no es base, es decir, a uno de sus hijos y borramos todo. Lo único que debemos dejar es:</a:t>
            </a:r>
            <a:endParaRPr b="0" i="0" sz="1350" u="none" cap="none" strike="noStrike">
              <a:solidFill>
                <a:schemeClr val="dk1"/>
              </a:solidFill>
              <a:latin typeface="DM Sans"/>
              <a:ea typeface="DM Sans"/>
              <a:cs typeface="DM Sans"/>
              <a:sym typeface="DM Sans"/>
            </a:endParaRPr>
          </a:p>
        </p:txBody>
      </p:sp>
      <p:grpSp>
        <p:nvGrpSpPr>
          <p:cNvPr id="248" name="Google Shape;248;p64"/>
          <p:cNvGrpSpPr/>
          <p:nvPr/>
        </p:nvGrpSpPr>
        <p:grpSpPr>
          <a:xfrm>
            <a:off x="473338" y="1908175"/>
            <a:ext cx="587100" cy="600300"/>
            <a:chOff x="1731113" y="1953850"/>
            <a:chExt cx="587100" cy="600300"/>
          </a:xfrm>
        </p:grpSpPr>
        <p:sp>
          <p:nvSpPr>
            <p:cNvPr id="249" name="Google Shape;249;p64"/>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64"/>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rgbClr val="000000"/>
                  </a:solidFill>
                  <a:latin typeface="DM Sans"/>
                  <a:ea typeface="DM Sans"/>
                  <a:cs typeface="DM Sans"/>
                  <a:sym typeface="DM Sans"/>
                </a:rPr>
                <a:t>3</a:t>
              </a:r>
              <a:endParaRPr b="1" i="0" sz="3000" u="none" cap="none" strike="noStrike">
                <a:solidFill>
                  <a:srgbClr val="000000"/>
                </a:solidFill>
                <a:latin typeface="DM Sans"/>
                <a:ea typeface="DM Sans"/>
                <a:cs typeface="DM Sans"/>
                <a:sym typeface="DM Sans"/>
              </a:endParaRPr>
            </a:p>
          </p:txBody>
        </p:sp>
      </p:grpSp>
      <p:sp>
        <p:nvSpPr>
          <p:cNvPr id="251" name="Google Shape;251;p64"/>
          <p:cNvSpPr txBox="1"/>
          <p:nvPr/>
        </p:nvSpPr>
        <p:spPr>
          <a:xfrm>
            <a:off x="2024400" y="2743950"/>
            <a:ext cx="5095200" cy="1771800"/>
          </a:xfrm>
          <a:prstGeom prst="rect">
            <a:avLst/>
          </a:prstGeom>
          <a:noFill/>
          <a:ln cap="flat" cmpd="sng" w="2857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 extends “AppCoder/padre.html” %}</a:t>
            </a:r>
            <a:endParaRPr b="1" i="0" sz="1400" u="none" cap="none" strike="noStrike">
              <a:solidFill>
                <a:srgbClr val="000000"/>
              </a:solidFill>
              <a:highlight>
                <a:schemeClr val="accent6"/>
              </a:highlight>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 load static %}</a:t>
            </a:r>
            <a:endParaRPr b="1" i="0" sz="1400" u="none" cap="none" strike="noStrike">
              <a:solidFill>
                <a:srgbClr val="000000"/>
              </a:solidFill>
              <a:highlight>
                <a:schemeClr val="accent6"/>
              </a:highlight>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 block contenidoQueCambia %}</a:t>
            </a:r>
            <a:endParaRPr b="1" i="0" sz="1400" u="none" cap="none" strike="noStrike">
              <a:solidFill>
                <a:srgbClr val="000000"/>
              </a:solidFill>
              <a:highlight>
                <a:schemeClr val="accent6"/>
              </a:highlight>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a:t>
            </a:r>
            <a:endParaRPr b="1" i="0" sz="1400" u="none" cap="none" strike="noStrike">
              <a:solidFill>
                <a:srgbClr val="000000"/>
              </a:solidFill>
              <a:highlight>
                <a:schemeClr val="accent6"/>
              </a:highlight>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 endblock %}</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6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de templates</a:t>
            </a:r>
            <a:endParaRPr b="1" i="0" sz="4000" u="none" cap="none" strike="noStrike">
              <a:solidFill>
                <a:schemeClr val="dk1"/>
              </a:solidFill>
              <a:latin typeface="DM Sans"/>
              <a:ea typeface="DM Sans"/>
              <a:cs typeface="DM Sans"/>
              <a:sym typeface="DM Sans"/>
            </a:endParaRPr>
          </a:p>
        </p:txBody>
      </p:sp>
      <p:sp>
        <p:nvSpPr>
          <p:cNvPr id="257" name="Google Shape;257;p65"/>
          <p:cNvSpPr txBox="1"/>
          <p:nvPr/>
        </p:nvSpPr>
        <p:spPr>
          <a:xfrm>
            <a:off x="1246300" y="1908175"/>
            <a:ext cx="5780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a:t>
            </a:r>
            <a:r>
              <a:rPr lang="es" sz="1350">
                <a:solidFill>
                  <a:schemeClr val="dk1"/>
                </a:solidFill>
                <a:latin typeface="DM Sans"/>
                <a:ea typeface="DM Sans"/>
                <a:cs typeface="DM Sans"/>
                <a:sym typeface="DM Sans"/>
              </a:rPr>
              <a:t>último</a:t>
            </a:r>
            <a:r>
              <a:rPr b="0" i="0" lang="es" sz="1350" u="none" cap="none" strike="noStrike">
                <a:solidFill>
                  <a:schemeClr val="dk1"/>
                </a:solidFill>
                <a:latin typeface="DM Sans"/>
                <a:ea typeface="DM Sans"/>
                <a:cs typeface="DM Sans"/>
                <a:sym typeface="DM Sans"/>
              </a:rPr>
              <a:t>, nos resta colocar en los “…”, justamente el contenido que </a:t>
            </a:r>
            <a:r>
              <a:rPr lang="es" sz="1350">
                <a:solidFill>
                  <a:schemeClr val="dk1"/>
                </a:solidFill>
                <a:latin typeface="DM Sans"/>
                <a:ea typeface="DM Sans"/>
                <a:cs typeface="DM Sans"/>
                <a:sym typeface="DM Sans"/>
              </a:rPr>
              <a:t>será</a:t>
            </a:r>
            <a:r>
              <a:rPr b="0" i="0" lang="es" sz="1350" u="none" cap="none" strike="noStrik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dinámico</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p:txBody>
      </p:sp>
      <p:grpSp>
        <p:nvGrpSpPr>
          <p:cNvPr id="258" name="Google Shape;258;p65"/>
          <p:cNvGrpSpPr/>
          <p:nvPr/>
        </p:nvGrpSpPr>
        <p:grpSpPr>
          <a:xfrm>
            <a:off x="473338" y="1908175"/>
            <a:ext cx="587100" cy="600300"/>
            <a:chOff x="1731113" y="1953850"/>
            <a:chExt cx="587100" cy="600300"/>
          </a:xfrm>
        </p:grpSpPr>
        <p:sp>
          <p:nvSpPr>
            <p:cNvPr id="259" name="Google Shape;259;p65"/>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65"/>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rgbClr val="000000"/>
                  </a:solidFill>
                  <a:latin typeface="DM Sans"/>
                  <a:ea typeface="DM Sans"/>
                  <a:cs typeface="DM Sans"/>
                  <a:sym typeface="DM Sans"/>
                </a:rPr>
                <a:t>4</a:t>
              </a:r>
              <a:endParaRPr b="1" i="0" sz="3000" u="none" cap="none" strike="noStrike">
                <a:solidFill>
                  <a:srgbClr val="000000"/>
                </a:solidFill>
                <a:latin typeface="DM Sans"/>
                <a:ea typeface="DM Sans"/>
                <a:cs typeface="DM Sans"/>
                <a:sym typeface="DM Sans"/>
              </a:endParaRPr>
            </a:p>
          </p:txBody>
        </p:sp>
      </p:grpSp>
      <p:sp>
        <p:nvSpPr>
          <p:cNvPr id="261" name="Google Shape;261;p65"/>
          <p:cNvSpPr txBox="1"/>
          <p:nvPr/>
        </p:nvSpPr>
        <p:spPr>
          <a:xfrm>
            <a:off x="1336050" y="2898504"/>
            <a:ext cx="6471900" cy="1344000"/>
          </a:xfrm>
          <a:prstGeom prst="rect">
            <a:avLst/>
          </a:prstGeom>
          <a:noFill/>
          <a:ln cap="flat" cmpd="sng" w="2857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7000"/>
              </a:lnSpc>
              <a:spcBef>
                <a:spcPts val="0"/>
              </a:spcBef>
              <a:spcAft>
                <a:spcPts val="0"/>
              </a:spcAft>
              <a:buNone/>
            </a:pPr>
            <a:r>
              <a:rPr b="0" i="0" lang="es" sz="1100" u="none" cap="none" strike="noStrike">
                <a:solidFill>
                  <a:srgbClr val="000000"/>
                </a:solidFill>
                <a:latin typeface="Courier New"/>
                <a:ea typeface="Courier New"/>
                <a:cs typeface="Courier New"/>
                <a:sym typeface="Courier New"/>
              </a:rPr>
              <a:t>    &lt;!--Aquí va lo que cambia, y lo asociado a está vista :) --&gt;</a:t>
            </a:r>
            <a:endParaRPr b="0" i="0" sz="1100" u="none" cap="none" strike="noStrike">
              <a:solidFill>
                <a:srgbClr val="000000"/>
              </a:solidFill>
              <a:latin typeface="Calibri"/>
              <a:ea typeface="Calibri"/>
              <a:cs typeface="Calibri"/>
              <a:sym typeface="Calibri"/>
            </a:endParaRPr>
          </a:p>
          <a:p>
            <a:pPr indent="0" lvl="0" marL="0" marR="0" rtl="0" algn="ctr">
              <a:lnSpc>
                <a:spcPct val="107000"/>
              </a:lnSpc>
              <a:spcBef>
                <a:spcPts val="800"/>
              </a:spcBef>
              <a:spcAft>
                <a:spcPts val="0"/>
              </a:spcAft>
              <a:buNone/>
            </a:pPr>
            <a:r>
              <a:rPr b="0" i="0" lang="es" sz="1100" u="none" cap="none" strike="noStrike">
                <a:solidFill>
                  <a:srgbClr val="000000"/>
                </a:solidFill>
                <a:latin typeface="Courier New"/>
                <a:ea typeface="Courier New"/>
                <a:cs typeface="Courier New"/>
                <a:sym typeface="Courier New"/>
              </a:rPr>
              <a:t>    &lt;h1&gt;Este es el título del Inicio que cambio&lt;/h1&gt;</a:t>
            </a:r>
            <a:endParaRPr b="0" i="0" sz="1100" u="none" cap="none" strike="noStrike">
              <a:solidFill>
                <a:srgbClr val="000000"/>
              </a:solidFill>
              <a:latin typeface="Calibri"/>
              <a:ea typeface="Calibri"/>
              <a:cs typeface="Calibri"/>
              <a:sym typeface="Calibri"/>
            </a:endParaRPr>
          </a:p>
          <a:p>
            <a:pPr indent="0" lvl="0" marL="0" marR="0" rtl="0" algn="ctr">
              <a:lnSpc>
                <a:spcPct val="107000"/>
              </a:lnSpc>
              <a:spcBef>
                <a:spcPts val="800"/>
              </a:spcBef>
              <a:spcAft>
                <a:spcPts val="0"/>
              </a:spcAft>
              <a:buNone/>
            </a:pPr>
            <a:r>
              <a:rPr b="0" i="0" lang="es" sz="1100" u="none" cap="none" strike="noStrike">
                <a:solidFill>
                  <a:srgbClr val="000000"/>
                </a:solidFill>
                <a:latin typeface="Courier New"/>
                <a:ea typeface="Courier New"/>
                <a:cs typeface="Courier New"/>
                <a:sym typeface="Courier New"/>
              </a:rPr>
              <a:t>    &lt;p&gt;Se ha heredado todo desde la plantilla padre&lt;/p&gt;</a:t>
            </a:r>
            <a:endParaRPr b="0" i="0" sz="1100" u="none" cap="none" strike="noStrike">
              <a:solidFill>
                <a:srgbClr val="000000"/>
              </a:solidFill>
              <a:latin typeface="Calibri"/>
              <a:ea typeface="Calibri"/>
              <a:cs typeface="Calibri"/>
              <a:sym typeface="Calibri"/>
            </a:endParaRPr>
          </a:p>
          <a:p>
            <a:pPr indent="0" lvl="0" marL="0" marR="0" rtl="0" algn="ctr">
              <a:lnSpc>
                <a:spcPct val="107000"/>
              </a:lnSpc>
              <a:spcBef>
                <a:spcPts val="800"/>
              </a:spcBef>
              <a:spcAft>
                <a:spcPts val="0"/>
              </a:spcAft>
              <a:buNone/>
            </a:pPr>
            <a:r>
              <a:rPr b="0" i="0" lang="es" sz="1100" u="none" cap="none" strike="noStrike">
                <a:solidFill>
                  <a:srgbClr val="000000"/>
                </a:solidFill>
                <a:latin typeface="Courier New"/>
                <a:ea typeface="Courier New"/>
                <a:cs typeface="Courier New"/>
                <a:sym typeface="Courier New"/>
              </a:rPr>
              <a:t>    &lt;h3&gt;En el hijo, inicio.html, casí no hay nada :)&lt;/h3&gt;</a:t>
            </a:r>
            <a:endParaRPr b="0" i="0" sz="1100" u="none" cap="none" strike="noStrike">
              <a:solidFill>
                <a:srgbClr val="000000"/>
              </a:solidFill>
              <a:latin typeface="Calibri"/>
              <a:ea typeface="Calibri"/>
              <a:cs typeface="Calibri"/>
              <a:sym typeface="Calibri"/>
            </a:endParaRPr>
          </a:p>
          <a:p>
            <a:pPr indent="0" lvl="0" marL="0" marR="0" rtl="0" algn="l">
              <a:lnSpc>
                <a:spcPct val="107000"/>
              </a:lnSpc>
              <a:spcBef>
                <a:spcPts val="800"/>
              </a:spcBef>
              <a:spcAft>
                <a:spcPts val="800"/>
              </a:spcAft>
              <a:buNone/>
            </a:pPr>
            <a:r>
              <a:rPr b="0" i="0" lang="es" sz="18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66"/>
          <p:cNvPicPr preferRelativeResize="0"/>
          <p:nvPr/>
        </p:nvPicPr>
        <p:blipFill rotWithShape="1">
          <a:blip r:embed="rId3">
            <a:alphaModFix/>
          </a:blip>
          <a:srcRect b="0" l="0" r="0" t="0"/>
          <a:stretch/>
        </p:blipFill>
        <p:spPr>
          <a:xfrm>
            <a:off x="1499475" y="2300575"/>
            <a:ext cx="6145050" cy="2365950"/>
          </a:xfrm>
          <a:prstGeom prst="rect">
            <a:avLst/>
          </a:prstGeom>
          <a:noFill/>
          <a:ln>
            <a:noFill/>
          </a:ln>
        </p:spPr>
      </p:pic>
      <p:sp>
        <p:nvSpPr>
          <p:cNvPr id="267" name="Google Shape;267;p6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de templates</a:t>
            </a:r>
            <a:endParaRPr b="1" i="0" sz="4000" u="none" cap="none" strike="noStrike">
              <a:solidFill>
                <a:schemeClr val="dk1"/>
              </a:solidFill>
              <a:latin typeface="DM Sans"/>
              <a:ea typeface="DM Sans"/>
              <a:cs typeface="DM Sans"/>
              <a:sym typeface="DM Sans"/>
            </a:endParaRPr>
          </a:p>
        </p:txBody>
      </p:sp>
      <p:sp>
        <p:nvSpPr>
          <p:cNvPr id="268" name="Google Shape;268;p66"/>
          <p:cNvSpPr txBox="1"/>
          <p:nvPr/>
        </p:nvSpPr>
        <p:spPr>
          <a:xfrm>
            <a:off x="473350" y="1747050"/>
            <a:ext cx="65535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Así nos quedaría: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6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de templates</a:t>
            </a:r>
            <a:endParaRPr b="1" i="0" sz="4000" u="none" cap="none" strike="noStrike">
              <a:solidFill>
                <a:schemeClr val="dk1"/>
              </a:solidFill>
              <a:latin typeface="DM Sans"/>
              <a:ea typeface="DM Sans"/>
              <a:cs typeface="DM Sans"/>
              <a:sym typeface="DM Sans"/>
            </a:endParaRPr>
          </a:p>
        </p:txBody>
      </p:sp>
      <p:sp>
        <p:nvSpPr>
          <p:cNvPr id="274" name="Google Shape;274;p67"/>
          <p:cNvSpPr txBox="1"/>
          <p:nvPr/>
        </p:nvSpPr>
        <p:spPr>
          <a:xfrm>
            <a:off x="473350" y="1908175"/>
            <a:ext cx="3584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Y vemos que el </a:t>
            </a:r>
            <a:r>
              <a:rPr b="1" i="0" lang="es" sz="1350" u="none" cap="none" strike="noStrike">
                <a:solidFill>
                  <a:schemeClr val="dk1"/>
                </a:solidFill>
                <a:latin typeface="DM Sans"/>
                <a:ea typeface="DM Sans"/>
                <a:cs typeface="DM Sans"/>
                <a:sym typeface="DM Sans"/>
              </a:rPr>
              <a:t>inicio.html</a:t>
            </a:r>
            <a:r>
              <a:rPr b="0" i="0" lang="es" sz="1350" u="none" cap="none" strike="noStrike">
                <a:solidFill>
                  <a:schemeClr val="dk1"/>
                </a:solidFill>
                <a:latin typeface="DM Sans"/>
                <a:ea typeface="DM Sans"/>
                <a:cs typeface="DM Sans"/>
                <a:sym typeface="DM Sans"/>
              </a:rPr>
              <a:t> tiene el aspecto del padre, pero que </a:t>
            </a:r>
            <a:r>
              <a:rPr b="1" i="0" lang="es" sz="1350" u="none" cap="none" strike="noStrike">
                <a:solidFill>
                  <a:schemeClr val="dk1"/>
                </a:solidFill>
                <a:highlight>
                  <a:schemeClr val="accent6"/>
                </a:highlight>
                <a:latin typeface="DM Sans"/>
                <a:ea typeface="DM Sans"/>
                <a:cs typeface="DM Sans"/>
                <a:sym typeface="DM Sans"/>
              </a:rPr>
              <a:t>agregó información pertinente a dicha plantilla</a:t>
            </a:r>
            <a:r>
              <a:rPr b="0" i="0" lang="es" sz="1350" u="none" cap="none" strike="noStrike">
                <a:solidFill>
                  <a:schemeClr val="dk1"/>
                </a:solidFill>
                <a:latin typeface="DM Sans"/>
                <a:ea typeface="DM Sans"/>
                <a:cs typeface="DM Sans"/>
                <a:sym typeface="DM Sans"/>
              </a:rPr>
              <a:t>:</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Importante: En el caso de que no lo visualices, recuerda ejecutar nuevamente el siguiente comando:</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python manage.py runserver</a:t>
            </a:r>
            <a:endParaRPr b="1" i="0" sz="1350" u="none" cap="none" strike="noStrike">
              <a:solidFill>
                <a:schemeClr val="dk1"/>
              </a:solidFill>
              <a:latin typeface="DM Sans"/>
              <a:ea typeface="DM Sans"/>
              <a:cs typeface="DM Sans"/>
              <a:sym typeface="DM Sans"/>
            </a:endParaRPr>
          </a:p>
        </p:txBody>
      </p:sp>
      <p:pic>
        <p:nvPicPr>
          <p:cNvPr id="275" name="Google Shape;275;p67"/>
          <p:cNvPicPr preferRelativeResize="0"/>
          <p:nvPr/>
        </p:nvPicPr>
        <p:blipFill rotWithShape="1">
          <a:blip r:embed="rId3">
            <a:alphaModFix/>
          </a:blip>
          <a:srcRect b="0" l="0" r="0" t="0"/>
          <a:stretch/>
        </p:blipFill>
        <p:spPr>
          <a:xfrm>
            <a:off x="4347777" y="1392600"/>
            <a:ext cx="4422623" cy="3229069"/>
          </a:xfrm>
          <a:prstGeom prst="rect">
            <a:avLst/>
          </a:prstGeom>
          <a:noFill/>
          <a:ln>
            <a:noFill/>
          </a:ln>
        </p:spPr>
      </p:pic>
      <p:sp>
        <p:nvSpPr>
          <p:cNvPr id="276" name="Google Shape;276;p67"/>
          <p:cNvSpPr/>
          <p:nvPr/>
        </p:nvSpPr>
        <p:spPr>
          <a:xfrm>
            <a:off x="4057450" y="3790400"/>
            <a:ext cx="3197400" cy="9027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grpSp>
        <p:nvGrpSpPr>
          <p:cNvPr id="281" name="Google Shape;281;p68"/>
          <p:cNvGrpSpPr/>
          <p:nvPr/>
        </p:nvGrpSpPr>
        <p:grpSpPr>
          <a:xfrm>
            <a:off x="4202556" y="994173"/>
            <a:ext cx="738900" cy="738900"/>
            <a:chOff x="974706" y="2467173"/>
            <a:chExt cx="738900" cy="738900"/>
          </a:xfrm>
        </p:grpSpPr>
        <p:sp>
          <p:nvSpPr>
            <p:cNvPr id="282" name="Google Shape;282;p6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3" name="Google Shape;283;p6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284" name="Google Shape;284;p68"/>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y Navegación</a:t>
            </a:r>
            <a:endParaRPr b="1" i="0" sz="4000" u="none" cap="none" strike="noStrike">
              <a:solidFill>
                <a:schemeClr val="dk1"/>
              </a:solidFill>
              <a:highlight>
                <a:srgbClr val="EAFF6A"/>
              </a:highlight>
              <a:latin typeface="DM Sans"/>
              <a:ea typeface="DM Sans"/>
              <a:cs typeface="DM Sans"/>
              <a:sym typeface="DM Sans"/>
            </a:endParaRPr>
          </a:p>
        </p:txBody>
      </p:sp>
      <p:sp>
        <p:nvSpPr>
          <p:cNvPr id="285" name="Google Shape;285;p68"/>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20 minutos</a:t>
            </a:r>
            <a:endParaRPr b="1" i="0" sz="2000" u="none" cap="none" strike="noStrike">
              <a:solidFill>
                <a:srgbClr val="83AEFB"/>
              </a:solidFill>
              <a:latin typeface="DM Sans"/>
              <a:ea typeface="DM Sans"/>
              <a:cs typeface="DM Sans"/>
              <a:sym typeface="DM Sans"/>
            </a:endParaRPr>
          </a:p>
        </p:txBody>
      </p:sp>
      <p:sp>
        <p:nvSpPr>
          <p:cNvPr id="286" name="Google Shape;286;p68"/>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999999"/>
                </a:solidFill>
                <a:latin typeface="DM Sans"/>
                <a:ea typeface="DM Sans"/>
                <a:cs typeface="DM Sans"/>
                <a:sym typeface="DM Sans"/>
              </a:rPr>
              <a:t>Completar la herencia </a:t>
            </a:r>
            <a:r>
              <a:rPr lang="es" sz="2000">
                <a:solidFill>
                  <a:srgbClr val="999999"/>
                </a:solidFill>
                <a:latin typeface="DM Sans"/>
                <a:ea typeface="DM Sans"/>
                <a:cs typeface="DM Sans"/>
                <a:sym typeface="DM Sans"/>
              </a:rPr>
              <a:t>múltiples</a:t>
            </a:r>
            <a:r>
              <a:rPr b="0" i="0" lang="es" sz="2000" u="none" cap="none" strike="noStrike">
                <a:solidFill>
                  <a:srgbClr val="999999"/>
                </a:solidFill>
                <a:latin typeface="DM Sans"/>
                <a:ea typeface="DM Sans"/>
                <a:cs typeface="DM Sans"/>
                <a:sym typeface="DM Sans"/>
              </a:rPr>
              <a:t> del proyecto AppCoder</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grpSp>
        <p:nvGrpSpPr>
          <p:cNvPr id="291" name="Google Shape;291;p69"/>
          <p:cNvGrpSpPr/>
          <p:nvPr/>
        </p:nvGrpSpPr>
        <p:grpSpPr>
          <a:xfrm>
            <a:off x="457347" y="468297"/>
            <a:ext cx="431074" cy="431074"/>
            <a:chOff x="974706" y="2467173"/>
            <a:chExt cx="738900" cy="738900"/>
          </a:xfrm>
        </p:grpSpPr>
        <p:sp>
          <p:nvSpPr>
            <p:cNvPr id="292" name="Google Shape;292;p6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3" name="Google Shape;293;p6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294" name="Google Shape;294;p69"/>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y Navegación</a:t>
            </a:r>
            <a:endParaRPr b="1" i="0" sz="4000" u="none" cap="none" strike="noStrike">
              <a:solidFill>
                <a:schemeClr val="dk1"/>
              </a:solidFill>
              <a:latin typeface="DM Sans"/>
              <a:ea typeface="DM Sans"/>
              <a:cs typeface="DM Sans"/>
              <a:sym typeface="DM Sans"/>
            </a:endParaRPr>
          </a:p>
        </p:txBody>
      </p:sp>
      <p:pic>
        <p:nvPicPr>
          <p:cNvPr id="295" name="Google Shape;295;p6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296" name="Google Shape;296;p69"/>
          <p:cNvSpPr txBox="1"/>
          <p:nvPr/>
        </p:nvSpPr>
        <p:spPr>
          <a:xfrm>
            <a:off x="549524" y="2710938"/>
            <a:ext cx="8289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Terminar de configurar y heredar el resto de los templates de nuestro proyecto AppCoder:</a:t>
            </a:r>
            <a:endParaRPr/>
          </a:p>
          <a:p>
            <a:pPr indent="0" lvl="0" marL="0" marR="0" rtl="0" algn="just">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285750" lvl="0" marL="285750" marR="0" rtl="0" algn="l">
              <a:lnSpc>
                <a:spcPct val="100000"/>
              </a:lnSpc>
              <a:spcBef>
                <a:spcPts val="0"/>
              </a:spcBef>
              <a:spcAft>
                <a:spcPts val="0"/>
              </a:spcAft>
              <a:buClr>
                <a:srgbClr val="000000"/>
              </a:buClr>
              <a:buSzPts val="1350"/>
              <a:buFont typeface="Arial"/>
              <a:buChar char="•"/>
            </a:pPr>
            <a:r>
              <a:rPr b="0" i="0" lang="es" sz="1350" u="none" cap="none" strike="noStrike">
                <a:solidFill>
                  <a:srgbClr val="000000"/>
                </a:solidFill>
                <a:latin typeface="DM Sans"/>
                <a:ea typeface="DM Sans"/>
                <a:cs typeface="DM Sans"/>
                <a:sym typeface="DM Sans"/>
              </a:rPr>
              <a:t>entregables.html</a:t>
            </a:r>
            <a:endParaRPr/>
          </a:p>
          <a:p>
            <a:pPr indent="-285750" lvl="0" marL="285750" marR="0" rtl="0" algn="l">
              <a:lnSpc>
                <a:spcPct val="100000"/>
              </a:lnSpc>
              <a:spcBef>
                <a:spcPts val="0"/>
              </a:spcBef>
              <a:spcAft>
                <a:spcPts val="0"/>
              </a:spcAft>
              <a:buClr>
                <a:srgbClr val="000000"/>
              </a:buClr>
              <a:buSzPts val="1350"/>
              <a:buFont typeface="Arial"/>
              <a:buChar char="•"/>
            </a:pPr>
            <a:r>
              <a:rPr b="0" i="0" lang="es" sz="1350" u="none" cap="none" strike="noStrike">
                <a:solidFill>
                  <a:srgbClr val="000000"/>
                </a:solidFill>
                <a:latin typeface="DM Sans"/>
                <a:ea typeface="DM Sans"/>
                <a:cs typeface="DM Sans"/>
                <a:sym typeface="DM Sans"/>
              </a:rPr>
              <a:t>estudiantes.html</a:t>
            </a:r>
            <a:endParaRPr/>
          </a:p>
          <a:p>
            <a:pPr indent="-285750" lvl="0" marL="285750" marR="0" rtl="0" algn="l">
              <a:lnSpc>
                <a:spcPct val="100000"/>
              </a:lnSpc>
              <a:spcBef>
                <a:spcPts val="0"/>
              </a:spcBef>
              <a:spcAft>
                <a:spcPts val="0"/>
              </a:spcAft>
              <a:buClr>
                <a:srgbClr val="000000"/>
              </a:buClr>
              <a:buSzPts val="1350"/>
              <a:buFont typeface="Arial"/>
              <a:buChar char="•"/>
            </a:pPr>
            <a:r>
              <a:rPr b="0" i="0" lang="es" sz="1350" u="none" cap="none" strike="noStrike">
                <a:solidFill>
                  <a:srgbClr val="000000"/>
                </a:solidFill>
                <a:latin typeface="DM Sans"/>
                <a:ea typeface="DM Sans"/>
                <a:cs typeface="DM Sans"/>
                <a:sym typeface="DM Sans"/>
              </a:rPr>
              <a:t>profesores.html.</a:t>
            </a:r>
            <a:endParaRPr/>
          </a:p>
          <a:p>
            <a:pPr indent="0" lvl="0" marL="0" marR="0" rtl="0" algn="just">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El contenido del </a:t>
            </a:r>
            <a:r>
              <a:rPr lang="es" sz="1350">
                <a:latin typeface="DM Sans"/>
                <a:ea typeface="DM Sans"/>
                <a:cs typeface="DM Sans"/>
                <a:sym typeface="DM Sans"/>
              </a:rPr>
              <a:t>HTML</a:t>
            </a:r>
            <a:r>
              <a:rPr b="0" i="0" lang="es" sz="1350" u="none" cap="none" strike="noStrike">
                <a:solidFill>
                  <a:srgbClr val="000000"/>
                </a:solidFill>
                <a:latin typeface="DM Sans"/>
                <a:ea typeface="DM Sans"/>
                <a:cs typeface="DM Sans"/>
                <a:sym typeface="DM Sans"/>
              </a:rPr>
              <a:t>, de cada archivo queda a criterio del alumno, seamos creativos ☺ </a:t>
            </a:r>
            <a:endParaRPr b="0" i="0" sz="1350" u="none" cap="none" strike="noStrike">
              <a:solidFill>
                <a:srgbClr val="000000"/>
              </a:solidFill>
              <a:latin typeface="DM Sans"/>
              <a:ea typeface="DM Sans"/>
              <a:cs typeface="DM Sans"/>
              <a:sym typeface="DM Sans"/>
            </a:endParaRPr>
          </a:p>
        </p:txBody>
      </p:sp>
      <p:sp>
        <p:nvSpPr>
          <p:cNvPr id="297" name="Google Shape;297;p6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70"/>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90FF"/>
                </a:solidFill>
                <a:latin typeface="DM Sans"/>
                <a:ea typeface="DM Sans"/>
                <a:cs typeface="DM Sans"/>
                <a:sym typeface="DM Sans"/>
              </a:rPr>
              <a:t>Panel de administración</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7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Panel de administración</a:t>
            </a:r>
            <a:endParaRPr b="1" sz="4000">
              <a:solidFill>
                <a:schemeClr val="dk1"/>
              </a:solidFill>
              <a:latin typeface="DM Sans"/>
              <a:ea typeface="DM Sans"/>
              <a:cs typeface="DM Sans"/>
              <a:sym typeface="DM Sans"/>
            </a:endParaRPr>
          </a:p>
        </p:txBody>
      </p:sp>
      <p:sp>
        <p:nvSpPr>
          <p:cNvPr id="308" name="Google Shape;308;p71"/>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Por ahora sabemos como guardar campos en una base de datos desde la consola, y hemos visto cómo hacerlo (muy a mano) desde un view. Pero por lo general, la información tiene que ser administrada por la misma web.</a:t>
            </a:r>
            <a:endParaRPr sz="1350">
              <a:latin typeface="DM Sans"/>
              <a:ea typeface="DM Sans"/>
              <a:cs typeface="DM Sans"/>
              <a:sym typeface="DM Sans"/>
            </a:endParaRPr>
          </a:p>
        </p:txBody>
      </p:sp>
      <p:sp>
        <p:nvSpPr>
          <p:cNvPr id="309" name="Google Shape;309;p71"/>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Esto suele ser una tarea complicada, pero por fortuna, Django nos simplifica el manejo de la información por medio de un  panel de administración ya preparado.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54"/>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4"/>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156" name="Google Shape;156;p54"/>
          <p:cNvSpPr txBox="1"/>
          <p:nvPr/>
        </p:nvSpPr>
        <p:spPr>
          <a:xfrm>
            <a:off x="3655975" y="2541075"/>
            <a:ext cx="24072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157" name="Google Shape;157;p54"/>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7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315" name="Google Shape;315;p72"/>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Ahora veremos c</a:t>
            </a:r>
            <a:r>
              <a:rPr lang="es" sz="2500">
                <a:solidFill>
                  <a:srgbClr val="B7B7B7"/>
                </a:solidFill>
                <a:latin typeface="DM Sans"/>
                <a:ea typeface="DM Sans"/>
                <a:cs typeface="DM Sans"/>
                <a:sym typeface="DM Sans"/>
              </a:rPr>
              <a:t>ó</a:t>
            </a:r>
            <a:r>
              <a:rPr b="0" i="0" lang="es" sz="2500" u="none" cap="none" strike="noStrike">
                <a:solidFill>
                  <a:srgbClr val="B7B7B7"/>
                </a:solidFill>
                <a:latin typeface="DM Sans"/>
                <a:ea typeface="DM Sans"/>
                <a:cs typeface="DM Sans"/>
                <a:sym typeface="DM Sans"/>
              </a:rPr>
              <a:t>mo agregar instancias de alguna clase desde el admin.</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316" name="Google Shape;316;p72"/>
          <p:cNvGrpSpPr/>
          <p:nvPr/>
        </p:nvGrpSpPr>
        <p:grpSpPr>
          <a:xfrm>
            <a:off x="473351" y="619523"/>
            <a:ext cx="738900" cy="738900"/>
            <a:chOff x="473351" y="619523"/>
            <a:chExt cx="738900" cy="738900"/>
          </a:xfrm>
        </p:grpSpPr>
        <p:sp>
          <p:nvSpPr>
            <p:cNvPr id="317" name="Google Shape;317;p7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8" name="Google Shape;318;p7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19" name="Google Shape;319;p72"/>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7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Paso a paso</a:t>
            </a:r>
            <a:endParaRPr b="1" i="0" sz="4000" u="none" cap="none" strike="noStrike">
              <a:solidFill>
                <a:schemeClr val="dk1"/>
              </a:solidFill>
              <a:latin typeface="DM Sans"/>
              <a:ea typeface="DM Sans"/>
              <a:cs typeface="DM Sans"/>
              <a:sym typeface="DM Sans"/>
            </a:endParaRPr>
          </a:p>
        </p:txBody>
      </p:sp>
      <p:grpSp>
        <p:nvGrpSpPr>
          <p:cNvPr id="325" name="Google Shape;325;p73"/>
          <p:cNvGrpSpPr/>
          <p:nvPr/>
        </p:nvGrpSpPr>
        <p:grpSpPr>
          <a:xfrm>
            <a:off x="473338" y="2109975"/>
            <a:ext cx="587100" cy="600300"/>
            <a:chOff x="489538" y="1531350"/>
            <a:chExt cx="587100" cy="600300"/>
          </a:xfrm>
        </p:grpSpPr>
        <p:sp>
          <p:nvSpPr>
            <p:cNvPr id="326" name="Google Shape;326;p73"/>
            <p:cNvSpPr/>
            <p:nvPr/>
          </p:nvSpPr>
          <p:spPr>
            <a:xfrm>
              <a:off x="489538" y="15379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73"/>
            <p:cNvSpPr txBox="1"/>
            <p:nvPr/>
          </p:nvSpPr>
          <p:spPr>
            <a:xfrm>
              <a:off x="575950" y="15313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grpSp>
      <p:pic>
        <p:nvPicPr>
          <p:cNvPr id="328" name="Google Shape;328;p73"/>
          <p:cNvPicPr preferRelativeResize="0"/>
          <p:nvPr/>
        </p:nvPicPr>
        <p:blipFill rotWithShape="1">
          <a:blip r:embed="rId3">
            <a:alphaModFix/>
          </a:blip>
          <a:srcRect b="0" l="0" r="0" t="0"/>
          <a:stretch/>
        </p:blipFill>
        <p:spPr>
          <a:xfrm>
            <a:off x="1433375" y="2109975"/>
            <a:ext cx="5240978" cy="16433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7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Paso a paso</a:t>
            </a:r>
            <a:endParaRPr b="1" i="0" sz="4000" u="none" cap="none" strike="noStrike">
              <a:solidFill>
                <a:schemeClr val="dk1"/>
              </a:solidFill>
              <a:latin typeface="DM Sans"/>
              <a:ea typeface="DM Sans"/>
              <a:cs typeface="DM Sans"/>
              <a:sym typeface="DM Sans"/>
            </a:endParaRPr>
          </a:p>
        </p:txBody>
      </p:sp>
      <p:grpSp>
        <p:nvGrpSpPr>
          <p:cNvPr id="334" name="Google Shape;334;p74"/>
          <p:cNvGrpSpPr/>
          <p:nvPr/>
        </p:nvGrpSpPr>
        <p:grpSpPr>
          <a:xfrm>
            <a:off x="473338" y="2109975"/>
            <a:ext cx="587100" cy="600300"/>
            <a:chOff x="489538" y="1531350"/>
            <a:chExt cx="587100" cy="600300"/>
          </a:xfrm>
        </p:grpSpPr>
        <p:sp>
          <p:nvSpPr>
            <p:cNvPr id="335" name="Google Shape;335;p74"/>
            <p:cNvSpPr/>
            <p:nvPr/>
          </p:nvSpPr>
          <p:spPr>
            <a:xfrm>
              <a:off x="489538" y="15379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74"/>
            <p:cNvSpPr txBox="1"/>
            <p:nvPr/>
          </p:nvSpPr>
          <p:spPr>
            <a:xfrm>
              <a:off x="575950" y="15313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grpSp>
      <p:pic>
        <p:nvPicPr>
          <p:cNvPr id="337" name="Google Shape;337;p74"/>
          <p:cNvPicPr preferRelativeResize="0"/>
          <p:nvPr/>
        </p:nvPicPr>
        <p:blipFill rotWithShape="1">
          <a:blip r:embed="rId3">
            <a:alphaModFix/>
          </a:blip>
          <a:srcRect b="0" l="0" r="0" t="0"/>
          <a:stretch/>
        </p:blipFill>
        <p:spPr>
          <a:xfrm>
            <a:off x="1414524" y="2109975"/>
            <a:ext cx="6719101" cy="14472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7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Paso a paso</a:t>
            </a:r>
            <a:endParaRPr b="1" i="0" sz="4000" u="none" cap="none" strike="noStrike">
              <a:solidFill>
                <a:schemeClr val="dk1"/>
              </a:solidFill>
              <a:latin typeface="DM Sans"/>
              <a:ea typeface="DM Sans"/>
              <a:cs typeface="DM Sans"/>
              <a:sym typeface="DM Sans"/>
            </a:endParaRPr>
          </a:p>
        </p:txBody>
      </p:sp>
      <p:grpSp>
        <p:nvGrpSpPr>
          <p:cNvPr id="343" name="Google Shape;343;p75"/>
          <p:cNvGrpSpPr/>
          <p:nvPr/>
        </p:nvGrpSpPr>
        <p:grpSpPr>
          <a:xfrm>
            <a:off x="473338" y="2109975"/>
            <a:ext cx="587100" cy="600300"/>
            <a:chOff x="489538" y="1531350"/>
            <a:chExt cx="587100" cy="600300"/>
          </a:xfrm>
        </p:grpSpPr>
        <p:sp>
          <p:nvSpPr>
            <p:cNvPr id="344" name="Google Shape;344;p75"/>
            <p:cNvSpPr/>
            <p:nvPr/>
          </p:nvSpPr>
          <p:spPr>
            <a:xfrm>
              <a:off x="489538" y="15379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75"/>
            <p:cNvSpPr txBox="1"/>
            <p:nvPr/>
          </p:nvSpPr>
          <p:spPr>
            <a:xfrm>
              <a:off x="575950" y="15313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3</a:t>
              </a:r>
              <a:endParaRPr b="1" i="0" sz="3000" u="none" cap="none" strike="noStrike">
                <a:solidFill>
                  <a:schemeClr val="dk1"/>
                </a:solidFill>
                <a:latin typeface="DM Sans"/>
                <a:ea typeface="DM Sans"/>
                <a:cs typeface="DM Sans"/>
                <a:sym typeface="DM Sans"/>
              </a:endParaRPr>
            </a:p>
          </p:txBody>
        </p:sp>
      </p:grpSp>
      <p:pic>
        <p:nvPicPr>
          <p:cNvPr id="346" name="Google Shape;346;p75"/>
          <p:cNvPicPr preferRelativeResize="0"/>
          <p:nvPr/>
        </p:nvPicPr>
        <p:blipFill rotWithShape="1">
          <a:blip r:embed="rId3">
            <a:alphaModFix/>
          </a:blip>
          <a:srcRect b="0" l="0" r="0" t="0"/>
          <a:stretch/>
        </p:blipFill>
        <p:spPr>
          <a:xfrm>
            <a:off x="1948750" y="1738150"/>
            <a:ext cx="3193212" cy="2786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7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Paso a paso</a:t>
            </a:r>
            <a:endParaRPr b="1" i="0" sz="4000" u="none" cap="none" strike="noStrike">
              <a:solidFill>
                <a:schemeClr val="dk1"/>
              </a:solidFill>
              <a:latin typeface="DM Sans"/>
              <a:ea typeface="DM Sans"/>
              <a:cs typeface="DM Sans"/>
              <a:sym typeface="DM Sans"/>
            </a:endParaRPr>
          </a:p>
        </p:txBody>
      </p:sp>
      <p:grpSp>
        <p:nvGrpSpPr>
          <p:cNvPr id="352" name="Google Shape;352;p76"/>
          <p:cNvGrpSpPr/>
          <p:nvPr/>
        </p:nvGrpSpPr>
        <p:grpSpPr>
          <a:xfrm>
            <a:off x="473338" y="2109975"/>
            <a:ext cx="587100" cy="600300"/>
            <a:chOff x="489538" y="1531350"/>
            <a:chExt cx="587100" cy="600300"/>
          </a:xfrm>
        </p:grpSpPr>
        <p:sp>
          <p:nvSpPr>
            <p:cNvPr id="353" name="Google Shape;353;p76"/>
            <p:cNvSpPr/>
            <p:nvPr/>
          </p:nvSpPr>
          <p:spPr>
            <a:xfrm>
              <a:off x="489538" y="15379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76"/>
            <p:cNvSpPr txBox="1"/>
            <p:nvPr/>
          </p:nvSpPr>
          <p:spPr>
            <a:xfrm>
              <a:off x="575950" y="15313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4</a:t>
              </a:r>
              <a:endParaRPr b="1" i="0" sz="3000" u="none" cap="none" strike="noStrike">
                <a:solidFill>
                  <a:schemeClr val="dk1"/>
                </a:solidFill>
                <a:latin typeface="DM Sans"/>
                <a:ea typeface="DM Sans"/>
                <a:cs typeface="DM Sans"/>
                <a:sym typeface="DM Sans"/>
              </a:endParaRPr>
            </a:p>
          </p:txBody>
        </p:sp>
      </p:grpSp>
      <p:pic>
        <p:nvPicPr>
          <p:cNvPr id="355" name="Google Shape;355;p76"/>
          <p:cNvPicPr preferRelativeResize="0"/>
          <p:nvPr/>
        </p:nvPicPr>
        <p:blipFill rotWithShape="1">
          <a:blip r:embed="rId3">
            <a:alphaModFix/>
          </a:blip>
          <a:srcRect b="0" l="0" r="0" t="0"/>
          <a:stretch/>
        </p:blipFill>
        <p:spPr>
          <a:xfrm>
            <a:off x="1414875" y="2109971"/>
            <a:ext cx="3972025" cy="1399075"/>
          </a:xfrm>
          <a:prstGeom prst="rect">
            <a:avLst/>
          </a:prstGeom>
          <a:noFill/>
          <a:ln>
            <a:noFill/>
          </a:ln>
        </p:spPr>
      </p:pic>
      <p:sp>
        <p:nvSpPr>
          <p:cNvPr id="356" name="Google Shape;356;p76"/>
          <p:cNvSpPr/>
          <p:nvPr/>
        </p:nvSpPr>
        <p:spPr>
          <a:xfrm>
            <a:off x="1492875" y="2164650"/>
            <a:ext cx="3749100" cy="12081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76"/>
          <p:cNvSpPr txBox="1"/>
          <p:nvPr/>
        </p:nvSpPr>
        <p:spPr>
          <a:xfrm>
            <a:off x="5476150" y="2112750"/>
            <a:ext cx="3138300" cy="13992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1350" u="none" cap="none" strike="noStrike">
                <a:solidFill>
                  <a:srgbClr val="000000"/>
                </a:solidFill>
                <a:latin typeface="DM Sans"/>
                <a:ea typeface="DM Sans"/>
                <a:cs typeface="DM Sans"/>
                <a:sym typeface="DM Sans"/>
              </a:rPr>
              <a:t>Podemos ver todos los cursos creados, el de arriba es el último en crearse, vemos también que en éste caso, habían otros 6 creados </a:t>
            </a:r>
            <a:r>
              <a:rPr b="0" i="1" lang="es" sz="1350" u="none" cap="none" strike="noStrike">
                <a:solidFill>
                  <a:srgbClr val="000000"/>
                </a:solidFill>
                <a:latin typeface="DM Sans"/>
                <a:ea typeface="DM Sans"/>
                <a:cs typeface="DM Sans"/>
                <a:sym typeface="DM Sans"/>
              </a:rPr>
              <a:t>(eso cambiará).</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grpSp>
        <p:nvGrpSpPr>
          <p:cNvPr id="362" name="Google Shape;362;p77"/>
          <p:cNvGrpSpPr/>
          <p:nvPr/>
        </p:nvGrpSpPr>
        <p:grpSpPr>
          <a:xfrm>
            <a:off x="4202556" y="994173"/>
            <a:ext cx="738900" cy="738900"/>
            <a:chOff x="974706" y="2467173"/>
            <a:chExt cx="738900" cy="738900"/>
          </a:xfrm>
        </p:grpSpPr>
        <p:sp>
          <p:nvSpPr>
            <p:cNvPr id="363" name="Google Shape;363;p7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4" name="Google Shape;364;p7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65" name="Google Shape;365;p77"/>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Agregar datos a nuestro model</a:t>
            </a:r>
            <a:endParaRPr b="1" i="0" sz="4000" u="none" cap="none" strike="noStrike">
              <a:solidFill>
                <a:schemeClr val="dk1"/>
              </a:solidFill>
              <a:highlight>
                <a:srgbClr val="EAFF6A"/>
              </a:highlight>
              <a:latin typeface="DM Sans"/>
              <a:ea typeface="DM Sans"/>
              <a:cs typeface="DM Sans"/>
              <a:sym typeface="DM Sans"/>
            </a:endParaRPr>
          </a:p>
        </p:txBody>
      </p:sp>
      <p:sp>
        <p:nvSpPr>
          <p:cNvPr id="366" name="Google Shape;366;p77"/>
          <p:cNvSpPr txBox="1"/>
          <p:nvPr/>
        </p:nvSpPr>
        <p:spPr>
          <a:xfrm>
            <a:off x="987300" y="3977163"/>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15 minutos</a:t>
            </a:r>
            <a:endParaRPr b="1" i="0" sz="2000" u="none" cap="none" strike="noStrike">
              <a:solidFill>
                <a:srgbClr val="83AEFB"/>
              </a:solidFill>
              <a:latin typeface="DM Sans"/>
              <a:ea typeface="DM Sans"/>
              <a:cs typeface="DM Sans"/>
              <a:sym typeface="DM Sans"/>
            </a:endParaRPr>
          </a:p>
        </p:txBody>
      </p:sp>
      <p:sp>
        <p:nvSpPr>
          <p:cNvPr id="367" name="Google Shape;367;p77"/>
          <p:cNvSpPr txBox="1"/>
          <p:nvPr/>
        </p:nvSpPr>
        <p:spPr>
          <a:xfrm>
            <a:off x="987300" y="327818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999999"/>
                </a:solidFill>
                <a:latin typeface="DM Sans"/>
                <a:ea typeface="DM Sans"/>
                <a:cs typeface="DM Sans"/>
                <a:sym typeface="DM Sans"/>
              </a:rPr>
              <a:t>Por medio del panel de administración cargar dos modelos distintos con datos.</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grpSp>
        <p:nvGrpSpPr>
          <p:cNvPr id="372" name="Google Shape;372;p78"/>
          <p:cNvGrpSpPr/>
          <p:nvPr/>
        </p:nvGrpSpPr>
        <p:grpSpPr>
          <a:xfrm>
            <a:off x="457347" y="468297"/>
            <a:ext cx="431074" cy="431074"/>
            <a:chOff x="974706" y="2467173"/>
            <a:chExt cx="738900" cy="738900"/>
          </a:xfrm>
        </p:grpSpPr>
        <p:sp>
          <p:nvSpPr>
            <p:cNvPr id="373" name="Google Shape;373;p7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4" name="Google Shape;374;p7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75" name="Google Shape;375;p78"/>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Agregar datos a nuestro model</a:t>
            </a:r>
            <a:endParaRPr b="1" i="0" sz="4000" u="none" cap="none" strike="noStrike">
              <a:solidFill>
                <a:schemeClr val="dk1"/>
              </a:solidFill>
              <a:latin typeface="DM Sans"/>
              <a:ea typeface="DM Sans"/>
              <a:cs typeface="DM Sans"/>
              <a:sym typeface="DM Sans"/>
            </a:endParaRPr>
          </a:p>
        </p:txBody>
      </p:sp>
      <p:pic>
        <p:nvPicPr>
          <p:cNvPr id="376" name="Google Shape;376;p7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77" name="Google Shape;377;p78"/>
          <p:cNvSpPr txBox="1"/>
          <p:nvPr/>
        </p:nvSpPr>
        <p:spPr>
          <a:xfrm>
            <a:off x="549525" y="2710938"/>
            <a:ext cx="49872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Crear un superusuario para poder ingresar al panel de administración.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Una vez ingresados, agregar datos a dos modelos distintos (botón add).</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378" name="Google Shape;378;p7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7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80"/>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89" name="Google Shape;389;p80"/>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81"/>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Formularios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55"/>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 </a:t>
            </a:r>
            <a:r>
              <a:rPr b="1" lang="es" sz="4000">
                <a:solidFill>
                  <a:srgbClr val="EAFF6A"/>
                </a:solidFill>
                <a:latin typeface="DM Sans"/>
                <a:ea typeface="DM Sans"/>
                <a:cs typeface="DM Sans"/>
                <a:sym typeface="DM Sans"/>
              </a:rPr>
              <a:t>sobre la clase práctica en vivo anterior</a:t>
            </a:r>
            <a:r>
              <a:rPr b="1" i="0" lang="es" sz="4000" u="none" cap="none" strike="noStrike">
                <a:solidFill>
                  <a:srgbClr val="EAFF6A"/>
                </a:solidFill>
                <a:latin typeface="DM Sans"/>
                <a:ea typeface="DM Sans"/>
                <a:cs typeface="DM Sans"/>
                <a:sym typeface="DM Sans"/>
              </a:rPr>
              <a: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8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Formularios</a:t>
            </a:r>
            <a:endParaRPr b="1" i="0" sz="4000" u="none" cap="none" strike="noStrike">
              <a:solidFill>
                <a:schemeClr val="dk1"/>
              </a:solidFill>
              <a:latin typeface="DM Sans"/>
              <a:ea typeface="DM Sans"/>
              <a:cs typeface="DM Sans"/>
              <a:sym typeface="DM Sans"/>
            </a:endParaRPr>
          </a:p>
        </p:txBody>
      </p:sp>
      <p:sp>
        <p:nvSpPr>
          <p:cNvPr id="400" name="Google Shape;400;p82"/>
          <p:cNvSpPr txBox="1"/>
          <p:nvPr/>
        </p:nvSpPr>
        <p:spPr>
          <a:xfrm>
            <a:off x="473350" y="1908175"/>
            <a:ext cx="37425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Hasta el momento sabemos insertar datos por medio de la terminal </a:t>
            </a:r>
            <a:r>
              <a:rPr b="1" i="0" lang="es" sz="1350" u="none" cap="none" strike="noStrike">
                <a:solidFill>
                  <a:srgbClr val="000000"/>
                </a:solidFill>
                <a:latin typeface="DM Sans"/>
                <a:ea typeface="DM Sans"/>
                <a:cs typeface="DM Sans"/>
                <a:sym typeface="DM Sans"/>
              </a:rPr>
              <a:t>(ejemplo: curso.save())</a:t>
            </a:r>
            <a:r>
              <a:rPr b="0" i="0" lang="es" sz="1350" u="none" cap="none" strike="noStrike">
                <a:solidFill>
                  <a:srgbClr val="000000"/>
                </a:solidFill>
                <a:latin typeface="DM Sans"/>
                <a:ea typeface="DM Sans"/>
                <a:cs typeface="DM Sans"/>
                <a:sym typeface="DM Sans"/>
              </a:rPr>
              <a:t> y por medio del panel de administración </a:t>
            </a:r>
            <a:r>
              <a:rPr b="1" i="0" lang="es" sz="1350" u="none" cap="none" strike="noStrike">
                <a:solidFill>
                  <a:srgbClr val="000000"/>
                </a:solidFill>
                <a:latin typeface="DM Sans"/>
                <a:ea typeface="DM Sans"/>
                <a:cs typeface="DM Sans"/>
                <a:sym typeface="DM Sans"/>
              </a:rPr>
              <a:t>(ejemplo: por medio del add)</a:t>
            </a: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
        <p:nvSpPr>
          <p:cNvPr id="401" name="Google Shape;401;p82"/>
          <p:cNvSpPr txBox="1"/>
          <p:nvPr/>
        </p:nvSpPr>
        <p:spPr>
          <a:xfrm>
            <a:off x="4662150" y="1908175"/>
            <a:ext cx="30000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Básicamente, con esas dos alternativas estamos haciendo lo que se llama un “insert” en nuestra base de datos. Pero ninguna de estas dos opciones suelen ser las más utilizadas. </a:t>
            </a:r>
            <a:endParaRPr sz="135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8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Formularios</a:t>
            </a:r>
            <a:endParaRPr b="1" i="0" sz="4000" u="none" cap="none" strike="noStrike">
              <a:solidFill>
                <a:schemeClr val="dk1"/>
              </a:solidFill>
              <a:latin typeface="DM Sans"/>
              <a:ea typeface="DM Sans"/>
              <a:cs typeface="DM Sans"/>
              <a:sym typeface="DM Sans"/>
            </a:endParaRPr>
          </a:p>
        </p:txBody>
      </p:sp>
      <p:sp>
        <p:nvSpPr>
          <p:cNvPr id="407" name="Google Shape;407;p83"/>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Lo más utilizado suele ser los formularios, que no es otra cosa más que una vista que permite poder agregar datos a nuestro model directamente desde nuestra web.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Estamos seguro </a:t>
            </a:r>
            <a:r>
              <a:rPr lang="es" sz="1350">
                <a:latin typeface="DM Sans"/>
                <a:ea typeface="DM Sans"/>
                <a:cs typeface="DM Sans"/>
                <a:sym typeface="DM Sans"/>
              </a:rPr>
              <a:t>de que</a:t>
            </a:r>
            <a:r>
              <a:rPr b="0" i="0" lang="es" sz="1350" u="none" cap="none" strike="noStrike">
                <a:solidFill>
                  <a:srgbClr val="000000"/>
                </a:solidFill>
                <a:latin typeface="DM Sans"/>
                <a:ea typeface="DM Sans"/>
                <a:cs typeface="DM Sans"/>
                <a:sym typeface="DM Sans"/>
              </a:rPr>
              <a:t> ya saben que es un formulario: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08" name="Google Shape;408;p83"/>
          <p:cNvPicPr preferRelativeResize="0"/>
          <p:nvPr/>
        </p:nvPicPr>
        <p:blipFill rotWithShape="1">
          <a:blip r:embed="rId3">
            <a:alphaModFix/>
          </a:blip>
          <a:srcRect b="0" l="0" r="0" t="0"/>
          <a:stretch/>
        </p:blipFill>
        <p:spPr>
          <a:xfrm>
            <a:off x="5872775" y="1353075"/>
            <a:ext cx="2401801" cy="2437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8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Formularios</a:t>
            </a:r>
            <a:endParaRPr b="1" i="0" sz="4000" u="none" cap="none" strike="noStrike">
              <a:solidFill>
                <a:schemeClr val="dk1"/>
              </a:solidFill>
              <a:latin typeface="DM Sans"/>
              <a:ea typeface="DM Sans"/>
              <a:cs typeface="DM Sans"/>
              <a:sym typeface="DM Sans"/>
            </a:endParaRPr>
          </a:p>
        </p:txBody>
      </p:sp>
      <p:sp>
        <p:nvSpPr>
          <p:cNvPr id="414" name="Google Shape;414;p84"/>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Los formularios se pueden hacer por medio de HTML con CSS (sabiendo algo de desarrollo web), pero también podemos hacer uso de facilidades que nos da Django para lograrlo.</a:t>
            </a:r>
            <a:endParaRPr b="0" i="0" sz="1350" u="none" cap="none" strike="noStrike">
              <a:solidFill>
                <a:srgbClr val="000000"/>
              </a:solidFill>
              <a:latin typeface="DM Sans"/>
              <a:ea typeface="DM Sans"/>
              <a:cs typeface="DM Sans"/>
              <a:sym typeface="DM Sans"/>
            </a:endParaRPr>
          </a:p>
        </p:txBody>
      </p:sp>
      <p:pic>
        <p:nvPicPr>
          <p:cNvPr id="415" name="Google Shape;415;p84"/>
          <p:cNvPicPr preferRelativeResize="0"/>
          <p:nvPr/>
        </p:nvPicPr>
        <p:blipFill rotWithShape="1">
          <a:blip r:embed="rId3">
            <a:alphaModFix/>
          </a:blip>
          <a:srcRect b="0" l="0" r="0" t="0"/>
          <a:stretch/>
        </p:blipFill>
        <p:spPr>
          <a:xfrm>
            <a:off x="6126280" y="1782255"/>
            <a:ext cx="1475550" cy="1475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8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421" name="Google Shape;421;p85"/>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Ahora carguemos algo que tenga más datos para ir perdiendo el temor. Con la práctica se hace el maestro😏</a:t>
            </a:r>
            <a:r>
              <a:rPr b="1" i="0" lang="es" sz="2500" u="none" cap="none" strike="noStrike">
                <a:solidFill>
                  <a:srgbClr val="B7B7B7"/>
                </a:solidFill>
                <a:latin typeface="Helvetica Neue"/>
                <a:ea typeface="Helvetica Neue"/>
                <a:cs typeface="Helvetica Neue"/>
                <a:sym typeface="Helvetica Neue"/>
              </a:rPr>
              <a:t> </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422" name="Google Shape;422;p85"/>
          <p:cNvGrpSpPr/>
          <p:nvPr/>
        </p:nvGrpSpPr>
        <p:grpSpPr>
          <a:xfrm>
            <a:off x="473351" y="619523"/>
            <a:ext cx="738900" cy="738900"/>
            <a:chOff x="473351" y="619523"/>
            <a:chExt cx="738900" cy="738900"/>
          </a:xfrm>
        </p:grpSpPr>
        <p:sp>
          <p:nvSpPr>
            <p:cNvPr id="423" name="Google Shape;423;p8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4" name="Google Shape;424;p8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25" name="Google Shape;425;p85"/>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8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Ejemplo en vivo</a:t>
            </a:r>
            <a:endParaRPr b="1" i="0" sz="4000" u="none" cap="none" strike="noStrike">
              <a:solidFill>
                <a:schemeClr val="dk1"/>
              </a:solidFill>
              <a:latin typeface="DM Sans"/>
              <a:ea typeface="DM Sans"/>
              <a:cs typeface="DM Sans"/>
              <a:sym typeface="DM Sans"/>
            </a:endParaRPr>
          </a:p>
        </p:txBody>
      </p:sp>
      <p:pic>
        <p:nvPicPr>
          <p:cNvPr id="431" name="Google Shape;431;p86"/>
          <p:cNvPicPr preferRelativeResize="0"/>
          <p:nvPr/>
        </p:nvPicPr>
        <p:blipFill rotWithShape="1">
          <a:blip r:embed="rId3">
            <a:alphaModFix/>
          </a:blip>
          <a:srcRect b="0" l="0" r="0" t="0"/>
          <a:stretch/>
        </p:blipFill>
        <p:spPr>
          <a:xfrm>
            <a:off x="591325" y="1549475"/>
            <a:ext cx="4464350" cy="2140701"/>
          </a:xfrm>
          <a:prstGeom prst="rect">
            <a:avLst/>
          </a:prstGeom>
          <a:noFill/>
          <a:ln>
            <a:noFill/>
          </a:ln>
        </p:spPr>
      </p:pic>
      <p:pic>
        <p:nvPicPr>
          <p:cNvPr id="432" name="Google Shape;432;p86"/>
          <p:cNvPicPr preferRelativeResize="0"/>
          <p:nvPr/>
        </p:nvPicPr>
        <p:blipFill rotWithShape="1">
          <a:blip r:embed="rId4">
            <a:alphaModFix/>
          </a:blip>
          <a:srcRect b="0" l="-4080" r="4079" t="0"/>
          <a:stretch/>
        </p:blipFill>
        <p:spPr>
          <a:xfrm>
            <a:off x="5458925" y="2259350"/>
            <a:ext cx="3155525" cy="1813550"/>
          </a:xfrm>
          <a:prstGeom prst="rect">
            <a:avLst/>
          </a:prstGeom>
          <a:noFill/>
          <a:ln>
            <a:noFill/>
          </a:ln>
        </p:spPr>
      </p:pic>
      <p:sp>
        <p:nvSpPr>
          <p:cNvPr id="433" name="Google Shape;433;p86"/>
          <p:cNvSpPr txBox="1"/>
          <p:nvPr/>
        </p:nvSpPr>
        <p:spPr>
          <a:xfrm>
            <a:off x="5666725" y="177135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DM Sans"/>
                <a:ea typeface="DM Sans"/>
                <a:cs typeface="DM Sans"/>
                <a:sym typeface="DM Sans"/>
              </a:rPr>
              <a:t>Veamos la carga de nuevos datos </a:t>
            </a:r>
            <a:endParaRPr b="0" i="0" sz="1400" u="none" cap="none" strike="noStrike">
              <a:solidFill>
                <a:schemeClr val="dk1"/>
              </a:solidFill>
              <a:latin typeface="DM Sans"/>
              <a:ea typeface="DM Sans"/>
              <a:cs typeface="DM Sans"/>
              <a:sym typeface="DM Sans"/>
            </a:endParaRPr>
          </a:p>
        </p:txBody>
      </p:sp>
      <p:grpSp>
        <p:nvGrpSpPr>
          <p:cNvPr id="434" name="Google Shape;434;p86"/>
          <p:cNvGrpSpPr/>
          <p:nvPr/>
        </p:nvGrpSpPr>
        <p:grpSpPr>
          <a:xfrm>
            <a:off x="8298826" y="86798"/>
            <a:ext cx="738900" cy="738900"/>
            <a:chOff x="473351" y="619523"/>
            <a:chExt cx="738900" cy="738900"/>
          </a:xfrm>
        </p:grpSpPr>
        <p:sp>
          <p:nvSpPr>
            <p:cNvPr id="435" name="Google Shape;435;p8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 name="Google Shape;436;p86" title="ícono de ejemplo en vivo"/>
            <p:cNvPicPr preferRelativeResize="0"/>
            <p:nvPr/>
          </p:nvPicPr>
          <p:blipFill>
            <a:blip r:embed="rId5">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8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Ejemplo en vivo</a:t>
            </a:r>
            <a:endParaRPr b="1" i="0" sz="4000" u="none" cap="none" strike="noStrike">
              <a:solidFill>
                <a:schemeClr val="dk1"/>
              </a:solidFill>
              <a:latin typeface="DM Sans"/>
              <a:ea typeface="DM Sans"/>
              <a:cs typeface="DM Sans"/>
              <a:sym typeface="DM Sans"/>
            </a:endParaRPr>
          </a:p>
        </p:txBody>
      </p:sp>
      <p:sp>
        <p:nvSpPr>
          <p:cNvPr id="442" name="Google Shape;442;p87"/>
          <p:cNvSpPr txBox="1"/>
          <p:nvPr/>
        </p:nvSpPr>
        <p:spPr>
          <a:xfrm>
            <a:off x="4862950" y="2163100"/>
            <a:ext cx="3772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DM Sans"/>
                <a:ea typeface="DM Sans"/>
                <a:cs typeface="DM Sans"/>
                <a:sym typeface="DM Sans"/>
              </a:rPr>
              <a:t>Estamos en la mitad del camino </a:t>
            </a:r>
            <a:endParaRPr b="0" i="0" sz="1400" u="none" cap="none" strike="noStrike">
              <a:solidFill>
                <a:schemeClr val="dk1"/>
              </a:solidFill>
              <a:latin typeface="DM Sans"/>
              <a:ea typeface="DM Sans"/>
              <a:cs typeface="DM Sans"/>
              <a:sym typeface="DM Sans"/>
            </a:endParaRPr>
          </a:p>
        </p:txBody>
      </p:sp>
      <p:pic>
        <p:nvPicPr>
          <p:cNvPr id="443" name="Google Shape;443;p87"/>
          <p:cNvPicPr preferRelativeResize="0"/>
          <p:nvPr/>
        </p:nvPicPr>
        <p:blipFill rotWithShape="1">
          <a:blip r:embed="rId3">
            <a:alphaModFix/>
          </a:blip>
          <a:srcRect b="0" l="0" r="0" t="0"/>
          <a:stretch/>
        </p:blipFill>
        <p:spPr>
          <a:xfrm>
            <a:off x="989200" y="1671775"/>
            <a:ext cx="3369099" cy="3130051"/>
          </a:xfrm>
          <a:prstGeom prst="rect">
            <a:avLst/>
          </a:prstGeom>
          <a:noFill/>
          <a:ln>
            <a:noFill/>
          </a:ln>
        </p:spPr>
      </p:pic>
      <p:pic>
        <p:nvPicPr>
          <p:cNvPr id="444" name="Google Shape;444;p87"/>
          <p:cNvPicPr preferRelativeResize="0"/>
          <p:nvPr/>
        </p:nvPicPr>
        <p:blipFill rotWithShape="1">
          <a:blip r:embed="rId4">
            <a:alphaModFix/>
          </a:blip>
          <a:srcRect b="0" l="0" r="0" t="0"/>
          <a:stretch/>
        </p:blipFill>
        <p:spPr>
          <a:xfrm>
            <a:off x="4923188" y="2725875"/>
            <a:ext cx="3651725" cy="1340925"/>
          </a:xfrm>
          <a:prstGeom prst="rect">
            <a:avLst/>
          </a:prstGeom>
          <a:noFill/>
          <a:ln>
            <a:noFill/>
          </a:ln>
        </p:spPr>
      </p:pic>
      <p:grpSp>
        <p:nvGrpSpPr>
          <p:cNvPr id="445" name="Google Shape;445;p87"/>
          <p:cNvGrpSpPr/>
          <p:nvPr/>
        </p:nvGrpSpPr>
        <p:grpSpPr>
          <a:xfrm>
            <a:off x="8298826" y="86798"/>
            <a:ext cx="738900" cy="738900"/>
            <a:chOff x="473351" y="619523"/>
            <a:chExt cx="738900" cy="738900"/>
          </a:xfrm>
        </p:grpSpPr>
        <p:sp>
          <p:nvSpPr>
            <p:cNvPr id="446" name="Google Shape;446;p8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 name="Google Shape;447;p87" title="ícono de ejemplo en vivo"/>
            <p:cNvPicPr preferRelativeResize="0"/>
            <p:nvPr/>
          </p:nvPicPr>
          <p:blipFill>
            <a:blip r:embed="rId5">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8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Ejemplo en vivo</a:t>
            </a:r>
            <a:endParaRPr b="1" i="0" sz="4000" u="none" cap="none" strike="noStrike">
              <a:solidFill>
                <a:schemeClr val="dk1"/>
              </a:solidFill>
              <a:latin typeface="DM Sans"/>
              <a:ea typeface="DM Sans"/>
              <a:cs typeface="DM Sans"/>
              <a:sym typeface="DM Sans"/>
            </a:endParaRPr>
          </a:p>
        </p:txBody>
      </p:sp>
      <p:sp>
        <p:nvSpPr>
          <p:cNvPr id="453" name="Google Shape;453;p88"/>
          <p:cNvSpPr txBox="1"/>
          <p:nvPr/>
        </p:nvSpPr>
        <p:spPr>
          <a:xfrm>
            <a:off x="4435925" y="1358425"/>
            <a:ext cx="39441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DM Sans"/>
                <a:ea typeface="DM Sans"/>
                <a:cs typeface="DM Sans"/>
                <a:sym typeface="DM Sans"/>
              </a:rPr>
              <a:t>¡Increíble! </a:t>
            </a:r>
            <a:br>
              <a:rPr b="0" i="0" lang="es" sz="1400" u="none" cap="none" strike="noStrike">
                <a:solidFill>
                  <a:schemeClr val="dk1"/>
                </a:solidFill>
                <a:latin typeface="DM Sans"/>
                <a:ea typeface="DM Sans"/>
                <a:cs typeface="DM Sans"/>
                <a:sym typeface="DM Sans"/>
              </a:rPr>
            </a:br>
            <a:r>
              <a:rPr b="0" i="0" lang="es" sz="1400" u="none" cap="none" strike="noStrike">
                <a:solidFill>
                  <a:schemeClr val="dk1"/>
                </a:solidFill>
                <a:latin typeface="DM Sans"/>
                <a:ea typeface="DM Sans"/>
                <a:cs typeface="DM Sans"/>
                <a:sym typeface="DM Sans"/>
              </a:rPr>
              <a:t>¿Sabrían que hemos conseguido? </a:t>
            </a:r>
            <a:endParaRPr b="0" i="0" sz="1400" u="none" cap="none" strike="noStrike">
              <a:solidFill>
                <a:schemeClr val="dk1"/>
              </a:solidFill>
              <a:latin typeface="DM Sans"/>
              <a:ea typeface="DM Sans"/>
              <a:cs typeface="DM Sans"/>
              <a:sym typeface="DM Sans"/>
            </a:endParaRPr>
          </a:p>
        </p:txBody>
      </p:sp>
      <p:pic>
        <p:nvPicPr>
          <p:cNvPr id="454" name="Google Shape;454;p88"/>
          <p:cNvPicPr preferRelativeResize="0"/>
          <p:nvPr/>
        </p:nvPicPr>
        <p:blipFill rotWithShape="1">
          <a:blip r:embed="rId3">
            <a:alphaModFix/>
          </a:blip>
          <a:srcRect b="0" l="0" r="0" t="0"/>
          <a:stretch/>
        </p:blipFill>
        <p:spPr>
          <a:xfrm>
            <a:off x="719900" y="1597938"/>
            <a:ext cx="3293550" cy="2100000"/>
          </a:xfrm>
          <a:prstGeom prst="rect">
            <a:avLst/>
          </a:prstGeom>
          <a:noFill/>
          <a:ln>
            <a:noFill/>
          </a:ln>
        </p:spPr>
      </p:pic>
      <p:pic>
        <p:nvPicPr>
          <p:cNvPr id="455" name="Google Shape;455;p88"/>
          <p:cNvPicPr preferRelativeResize="0"/>
          <p:nvPr/>
        </p:nvPicPr>
        <p:blipFill rotWithShape="1">
          <a:blip r:embed="rId4">
            <a:alphaModFix/>
          </a:blip>
          <a:srcRect b="0" l="0" r="0" t="0"/>
          <a:stretch/>
        </p:blipFill>
        <p:spPr>
          <a:xfrm>
            <a:off x="4519038" y="2115225"/>
            <a:ext cx="3777874" cy="2246849"/>
          </a:xfrm>
          <a:prstGeom prst="rect">
            <a:avLst/>
          </a:prstGeom>
          <a:noFill/>
          <a:ln>
            <a:noFill/>
          </a:ln>
        </p:spPr>
      </p:pic>
      <p:grpSp>
        <p:nvGrpSpPr>
          <p:cNvPr id="456" name="Google Shape;456;p88"/>
          <p:cNvGrpSpPr/>
          <p:nvPr/>
        </p:nvGrpSpPr>
        <p:grpSpPr>
          <a:xfrm>
            <a:off x="8298826" y="86798"/>
            <a:ext cx="738900" cy="738900"/>
            <a:chOff x="473351" y="619523"/>
            <a:chExt cx="738900" cy="738900"/>
          </a:xfrm>
        </p:grpSpPr>
        <p:sp>
          <p:nvSpPr>
            <p:cNvPr id="457" name="Google Shape;457;p8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88" title="ícono de ejemplo en vivo"/>
            <p:cNvPicPr preferRelativeResize="0"/>
            <p:nvPr/>
          </p:nvPicPr>
          <p:blipFill>
            <a:blip r:embed="rId5">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grpSp>
        <p:nvGrpSpPr>
          <p:cNvPr id="463" name="Google Shape;463;p89"/>
          <p:cNvGrpSpPr/>
          <p:nvPr/>
        </p:nvGrpSpPr>
        <p:grpSpPr>
          <a:xfrm>
            <a:off x="4202556" y="994173"/>
            <a:ext cx="738900" cy="738900"/>
            <a:chOff x="974706" y="2467173"/>
            <a:chExt cx="738900" cy="738900"/>
          </a:xfrm>
        </p:grpSpPr>
        <p:sp>
          <p:nvSpPr>
            <p:cNvPr id="464" name="Google Shape;464;p8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p8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66" name="Google Shape;466;p89"/>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Agregar con un API form</a:t>
            </a:r>
            <a:endParaRPr b="1" sz="4000">
              <a:solidFill>
                <a:schemeClr val="dk1"/>
              </a:solidFill>
              <a:highlight>
                <a:srgbClr val="EAFF6A"/>
              </a:highlight>
              <a:latin typeface="DM Sans"/>
              <a:ea typeface="DM Sans"/>
              <a:cs typeface="DM Sans"/>
              <a:sym typeface="DM Sans"/>
            </a:endParaRPr>
          </a:p>
        </p:txBody>
      </p:sp>
      <p:sp>
        <p:nvSpPr>
          <p:cNvPr id="467" name="Google Shape;467;p89"/>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
        <p:nvSpPr>
          <p:cNvPr id="468" name="Google Shape;468;p89"/>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Agregar datos a una tabla de BD por medio de un Api Form.</a:t>
            </a:r>
            <a:endParaRPr sz="2000">
              <a:solidFill>
                <a:srgbClr val="999999"/>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grpSp>
        <p:nvGrpSpPr>
          <p:cNvPr id="473" name="Google Shape;473;p90"/>
          <p:cNvGrpSpPr/>
          <p:nvPr/>
        </p:nvGrpSpPr>
        <p:grpSpPr>
          <a:xfrm>
            <a:off x="457347" y="468297"/>
            <a:ext cx="431074" cy="431074"/>
            <a:chOff x="974706" y="2467173"/>
            <a:chExt cx="738900" cy="738900"/>
          </a:xfrm>
        </p:grpSpPr>
        <p:sp>
          <p:nvSpPr>
            <p:cNvPr id="474" name="Google Shape;474;p9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5" name="Google Shape;475;p9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76" name="Google Shape;476;p90"/>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Agregar con un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API form</a:t>
            </a:r>
            <a:endParaRPr b="1" sz="4000">
              <a:solidFill>
                <a:schemeClr val="dk1"/>
              </a:solidFill>
              <a:latin typeface="DM Sans"/>
              <a:ea typeface="DM Sans"/>
              <a:cs typeface="DM Sans"/>
              <a:sym typeface="DM Sans"/>
            </a:endParaRPr>
          </a:p>
        </p:txBody>
      </p:sp>
      <p:pic>
        <p:nvPicPr>
          <p:cNvPr id="477" name="Google Shape;477;p9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78" name="Google Shape;478;p90"/>
          <p:cNvSpPr txBox="1"/>
          <p:nvPr/>
        </p:nvSpPr>
        <p:spPr>
          <a:xfrm>
            <a:off x="549525" y="2710938"/>
            <a:ext cx="4987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Crear un Api Form que permita insertar datos a la base de datos de tu proyecto, una vez terminado verificar dichos datos en la BD.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Luego, instanciar a dos personas.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479" name="Google Shape;479;p9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9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56"/>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68" name="Google Shape;168;p56"/>
          <p:cNvPicPr preferRelativeResize="0"/>
          <p:nvPr/>
        </p:nvPicPr>
        <p:blipFill rotWithShape="1">
          <a:blip r:embed="rId3">
            <a:alphaModFix/>
          </a:blip>
          <a:srcRect b="0" l="0" r="0" t="0"/>
          <a:stretch/>
        </p:blipFill>
        <p:spPr>
          <a:xfrm>
            <a:off x="2172438" y="1401940"/>
            <a:ext cx="196975" cy="196975"/>
          </a:xfrm>
          <a:prstGeom prst="rect">
            <a:avLst/>
          </a:prstGeom>
          <a:noFill/>
          <a:ln>
            <a:noFill/>
          </a:ln>
        </p:spPr>
      </p:pic>
      <p:sp>
        <p:nvSpPr>
          <p:cNvPr id="169" name="Google Shape;169;p56"/>
          <p:cNvSpPr txBox="1"/>
          <p:nvPr/>
        </p:nvSpPr>
        <p:spPr>
          <a:xfrm>
            <a:off x="2690561" y="1308240"/>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Heredar </a:t>
            </a:r>
            <a:r>
              <a:rPr b="0" i="0" lang="es" sz="1350" u="none" cap="none" strike="noStrike">
                <a:solidFill>
                  <a:schemeClr val="lt1"/>
                </a:solidFill>
                <a:latin typeface="DM Sans"/>
                <a:ea typeface="DM Sans"/>
                <a:cs typeface="DM Sans"/>
                <a:sym typeface="DM Sans"/>
              </a:rPr>
              <a:t>templates</a:t>
            </a:r>
            <a:endParaRPr b="0" i="0" sz="1350" u="none" cap="none" strike="noStrike">
              <a:solidFill>
                <a:schemeClr val="lt1"/>
              </a:solidFill>
              <a:latin typeface="DM Sans"/>
              <a:ea typeface="DM Sans"/>
              <a:cs typeface="DM Sans"/>
              <a:sym typeface="DM Sans"/>
            </a:endParaRPr>
          </a:p>
        </p:txBody>
      </p:sp>
      <p:pic>
        <p:nvPicPr>
          <p:cNvPr id="170" name="Google Shape;170;p56"/>
          <p:cNvPicPr preferRelativeResize="0"/>
          <p:nvPr/>
        </p:nvPicPr>
        <p:blipFill rotWithShape="1">
          <a:blip r:embed="rId3">
            <a:alphaModFix/>
          </a:blip>
          <a:srcRect b="0" l="0" r="0" t="0"/>
          <a:stretch/>
        </p:blipFill>
        <p:spPr>
          <a:xfrm>
            <a:off x="2172138" y="2035340"/>
            <a:ext cx="196975" cy="196975"/>
          </a:xfrm>
          <a:prstGeom prst="rect">
            <a:avLst/>
          </a:prstGeom>
          <a:noFill/>
          <a:ln>
            <a:noFill/>
          </a:ln>
        </p:spPr>
      </p:pic>
      <p:sp>
        <p:nvSpPr>
          <p:cNvPr id="171" name="Google Shape;171;p56"/>
          <p:cNvSpPr txBox="1"/>
          <p:nvPr/>
        </p:nvSpPr>
        <p:spPr>
          <a:xfrm>
            <a:off x="2690561" y="1911365"/>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Procesar </a:t>
            </a:r>
            <a:r>
              <a:rPr b="0" i="0" lang="es" sz="1350" u="none" cap="none" strike="noStrike">
                <a:solidFill>
                  <a:schemeClr val="lt1"/>
                </a:solidFill>
                <a:latin typeface="DM Sans"/>
                <a:ea typeface="DM Sans"/>
                <a:cs typeface="DM Sans"/>
                <a:sym typeface="DM Sans"/>
              </a:rPr>
              <a:t>contextos</a:t>
            </a:r>
            <a:endParaRPr b="0" i="0" sz="1350" u="none" cap="none" strike="noStrike">
              <a:solidFill>
                <a:schemeClr val="lt1"/>
              </a:solidFill>
              <a:latin typeface="DM Sans"/>
              <a:ea typeface="DM Sans"/>
              <a:cs typeface="DM Sans"/>
              <a:sym typeface="DM Sans"/>
            </a:endParaRPr>
          </a:p>
        </p:txBody>
      </p:sp>
      <p:pic>
        <p:nvPicPr>
          <p:cNvPr id="172" name="Google Shape;172;p56"/>
          <p:cNvPicPr preferRelativeResize="0"/>
          <p:nvPr/>
        </p:nvPicPr>
        <p:blipFill rotWithShape="1">
          <a:blip r:embed="rId3">
            <a:alphaModFix/>
          </a:blip>
          <a:srcRect b="0" l="0" r="0" t="0"/>
          <a:stretch/>
        </p:blipFill>
        <p:spPr>
          <a:xfrm>
            <a:off x="2172138" y="2651506"/>
            <a:ext cx="196975" cy="196975"/>
          </a:xfrm>
          <a:prstGeom prst="rect">
            <a:avLst/>
          </a:prstGeom>
          <a:noFill/>
          <a:ln>
            <a:noFill/>
          </a:ln>
        </p:spPr>
      </p:pic>
      <p:sp>
        <p:nvSpPr>
          <p:cNvPr id="173" name="Google Shape;173;p56"/>
          <p:cNvSpPr txBox="1"/>
          <p:nvPr/>
        </p:nvSpPr>
        <p:spPr>
          <a:xfrm>
            <a:off x="2690561" y="2553781"/>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Empezar </a:t>
            </a:r>
            <a:r>
              <a:rPr b="0" i="0" lang="es" sz="1350" u="none" cap="none" strike="noStrike">
                <a:solidFill>
                  <a:schemeClr val="lt1"/>
                </a:solidFill>
                <a:latin typeface="DM Sans"/>
                <a:ea typeface="DM Sans"/>
                <a:cs typeface="DM Sans"/>
                <a:sym typeface="DM Sans"/>
              </a:rPr>
              <a:t>a administrar</a:t>
            </a:r>
            <a:endParaRPr b="0" i="0" sz="1350" u="none" cap="none" strike="noStrike">
              <a:solidFill>
                <a:schemeClr val="lt1"/>
              </a:solidFill>
              <a:latin typeface="DM Sans"/>
              <a:ea typeface="DM Sans"/>
              <a:cs typeface="DM Sans"/>
              <a:sym typeface="DM Sans"/>
            </a:endParaRPr>
          </a:p>
        </p:txBody>
      </p:sp>
      <p:cxnSp>
        <p:nvCxnSpPr>
          <p:cNvPr id="174" name="Google Shape;174;p56"/>
          <p:cNvCxnSpPr>
            <a:stCxn id="168" idx="2"/>
            <a:endCxn id="170" idx="0"/>
          </p:cNvCxnSpPr>
          <p:nvPr/>
        </p:nvCxnSpPr>
        <p:spPr>
          <a:xfrm flipH="1" rot="-5400000">
            <a:off x="2052975" y="1816865"/>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175" name="Google Shape;175;p56"/>
          <p:cNvCxnSpPr>
            <a:stCxn id="170" idx="2"/>
            <a:endCxn id="172" idx="0"/>
          </p:cNvCxnSpPr>
          <p:nvPr/>
        </p:nvCxnSpPr>
        <p:spPr>
          <a:xfrm flipH="1" rot="-5400000">
            <a:off x="2061375" y="2441565"/>
            <a:ext cx="419100" cy="600"/>
          </a:xfrm>
          <a:prstGeom prst="bentConnector3">
            <a:avLst>
              <a:gd fmla="val 50011" name="adj1"/>
            </a:avLst>
          </a:prstGeom>
          <a:noFill/>
          <a:ln cap="flat" cmpd="sng" w="9525">
            <a:solidFill>
              <a:srgbClr val="EAFF6A"/>
            </a:solidFill>
            <a:prstDash val="solid"/>
            <a:round/>
            <a:headEnd len="sm" w="sm" type="none"/>
            <a:tailEnd len="sm" w="sm" type="none"/>
          </a:ln>
        </p:spPr>
      </p:cxnSp>
      <p:pic>
        <p:nvPicPr>
          <p:cNvPr id="176" name="Google Shape;176;p56"/>
          <p:cNvPicPr preferRelativeResize="0"/>
          <p:nvPr/>
        </p:nvPicPr>
        <p:blipFill rotWithShape="1">
          <a:blip r:embed="rId3">
            <a:alphaModFix/>
          </a:blip>
          <a:srcRect b="0" l="0" r="0" t="0"/>
          <a:stretch/>
        </p:blipFill>
        <p:spPr>
          <a:xfrm>
            <a:off x="2172438" y="3254940"/>
            <a:ext cx="196975" cy="196975"/>
          </a:xfrm>
          <a:prstGeom prst="rect">
            <a:avLst/>
          </a:prstGeom>
          <a:noFill/>
          <a:ln>
            <a:noFill/>
          </a:ln>
        </p:spPr>
      </p:pic>
      <p:sp>
        <p:nvSpPr>
          <p:cNvPr id="177" name="Google Shape;177;p56"/>
          <p:cNvSpPr txBox="1"/>
          <p:nvPr/>
        </p:nvSpPr>
        <p:spPr>
          <a:xfrm>
            <a:off x="2690561" y="3161240"/>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Aprender </a:t>
            </a:r>
            <a:r>
              <a:rPr b="0" i="0" lang="es" sz="1350" u="none" cap="none" strike="noStrike">
                <a:solidFill>
                  <a:schemeClr val="lt1"/>
                </a:solidFill>
                <a:latin typeface="DM Sans"/>
                <a:ea typeface="DM Sans"/>
                <a:cs typeface="DM Sans"/>
                <a:sym typeface="DM Sans"/>
              </a:rPr>
              <a:t>a manejar un formulario</a:t>
            </a:r>
            <a:endParaRPr b="0" i="0" sz="1350" u="none" cap="none" strike="noStrike">
              <a:solidFill>
                <a:schemeClr val="lt1"/>
              </a:solidFill>
              <a:latin typeface="DM Sans"/>
              <a:ea typeface="DM Sans"/>
              <a:cs typeface="DM Sans"/>
              <a:sym typeface="DM Sans"/>
            </a:endParaRPr>
          </a:p>
        </p:txBody>
      </p:sp>
      <p:pic>
        <p:nvPicPr>
          <p:cNvPr id="178" name="Google Shape;178;p56"/>
          <p:cNvPicPr preferRelativeResize="0"/>
          <p:nvPr/>
        </p:nvPicPr>
        <p:blipFill rotWithShape="1">
          <a:blip r:embed="rId3">
            <a:alphaModFix/>
          </a:blip>
          <a:srcRect b="0" l="0" r="0" t="0"/>
          <a:stretch/>
        </p:blipFill>
        <p:spPr>
          <a:xfrm>
            <a:off x="2172138" y="3888340"/>
            <a:ext cx="196975" cy="196975"/>
          </a:xfrm>
          <a:prstGeom prst="rect">
            <a:avLst/>
          </a:prstGeom>
          <a:noFill/>
          <a:ln>
            <a:noFill/>
          </a:ln>
        </p:spPr>
      </p:pic>
      <p:sp>
        <p:nvSpPr>
          <p:cNvPr id="179" name="Google Shape;179;p56"/>
          <p:cNvSpPr txBox="1"/>
          <p:nvPr/>
        </p:nvSpPr>
        <p:spPr>
          <a:xfrm>
            <a:off x="2690561" y="3764365"/>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Crear </a:t>
            </a:r>
            <a:r>
              <a:rPr b="0" i="0" lang="es" sz="1350" u="none" cap="none" strike="noStrike">
                <a:solidFill>
                  <a:schemeClr val="lt1"/>
                </a:solidFill>
                <a:latin typeface="DM Sans"/>
                <a:ea typeface="DM Sans"/>
                <a:cs typeface="DM Sans"/>
                <a:sym typeface="DM Sans"/>
              </a:rPr>
              <a:t>formularios para insertar datos</a:t>
            </a:r>
            <a:endParaRPr b="0" i="0" sz="1350" u="none" cap="none" strike="noStrike">
              <a:solidFill>
                <a:schemeClr val="lt1"/>
              </a:solidFill>
              <a:latin typeface="DM Sans"/>
              <a:ea typeface="DM Sans"/>
              <a:cs typeface="DM Sans"/>
              <a:sym typeface="DM Sans"/>
            </a:endParaRPr>
          </a:p>
        </p:txBody>
      </p:sp>
      <p:pic>
        <p:nvPicPr>
          <p:cNvPr id="180" name="Google Shape;180;p56"/>
          <p:cNvPicPr preferRelativeResize="0"/>
          <p:nvPr/>
        </p:nvPicPr>
        <p:blipFill rotWithShape="1">
          <a:blip r:embed="rId3">
            <a:alphaModFix/>
          </a:blip>
          <a:srcRect b="0" l="0" r="0" t="0"/>
          <a:stretch/>
        </p:blipFill>
        <p:spPr>
          <a:xfrm>
            <a:off x="2172138" y="4522428"/>
            <a:ext cx="196975" cy="196975"/>
          </a:xfrm>
          <a:prstGeom prst="rect">
            <a:avLst/>
          </a:prstGeom>
          <a:noFill/>
          <a:ln>
            <a:noFill/>
          </a:ln>
        </p:spPr>
      </p:pic>
      <p:sp>
        <p:nvSpPr>
          <p:cNvPr id="181" name="Google Shape;181;p56"/>
          <p:cNvSpPr txBox="1"/>
          <p:nvPr/>
        </p:nvSpPr>
        <p:spPr>
          <a:xfrm>
            <a:off x="2690561" y="442470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Crear</a:t>
            </a:r>
            <a:r>
              <a:rPr b="0" i="0" lang="es" sz="1350" u="none" cap="none" strike="noStrike">
                <a:solidFill>
                  <a:schemeClr val="lt1"/>
                </a:solidFill>
                <a:latin typeface="DM Sans"/>
                <a:ea typeface="DM Sans"/>
                <a:cs typeface="DM Sans"/>
                <a:sym typeface="DM Sans"/>
              </a:rPr>
              <a:t> formularios de búsqueda en la BD. </a:t>
            </a:r>
            <a:endParaRPr b="0" i="0" sz="1350" u="none" cap="none" strike="noStrike">
              <a:solidFill>
                <a:schemeClr val="lt1"/>
              </a:solidFill>
              <a:latin typeface="DM Sans"/>
              <a:ea typeface="DM Sans"/>
              <a:cs typeface="DM Sans"/>
              <a:sym typeface="DM Sans"/>
            </a:endParaRPr>
          </a:p>
        </p:txBody>
      </p:sp>
      <p:cxnSp>
        <p:nvCxnSpPr>
          <p:cNvPr id="182" name="Google Shape;182;p56"/>
          <p:cNvCxnSpPr>
            <a:stCxn id="176" idx="2"/>
            <a:endCxn id="178" idx="0"/>
          </p:cNvCxnSpPr>
          <p:nvPr/>
        </p:nvCxnSpPr>
        <p:spPr>
          <a:xfrm flipH="1" rot="-5400000">
            <a:off x="2052975" y="3669865"/>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183" name="Google Shape;183;p56"/>
          <p:cNvCxnSpPr>
            <a:stCxn id="178" idx="2"/>
            <a:endCxn id="180" idx="0"/>
          </p:cNvCxnSpPr>
          <p:nvPr/>
        </p:nvCxnSpPr>
        <p:spPr>
          <a:xfrm flipH="1" rot="-5400000">
            <a:off x="2052375" y="4303565"/>
            <a:ext cx="437100" cy="600"/>
          </a:xfrm>
          <a:prstGeom prst="bentConnector3">
            <a:avLst>
              <a:gd fmla="val 50001" name="adj1"/>
            </a:avLst>
          </a:prstGeom>
          <a:noFill/>
          <a:ln cap="flat" cmpd="sng" w="9525">
            <a:solidFill>
              <a:srgbClr val="EAFF6A"/>
            </a:solidFill>
            <a:prstDash val="solid"/>
            <a:round/>
            <a:headEnd len="sm" w="sm" type="none"/>
            <a:tailEnd len="sm" w="sm" type="none"/>
          </a:ln>
        </p:spPr>
      </p:cxnSp>
      <p:cxnSp>
        <p:nvCxnSpPr>
          <p:cNvPr id="184" name="Google Shape;184;p56"/>
          <p:cNvCxnSpPr/>
          <p:nvPr/>
        </p:nvCxnSpPr>
        <p:spPr>
          <a:xfrm flipH="1" rot="-5400000">
            <a:off x="2061088" y="3057715"/>
            <a:ext cx="419100" cy="600"/>
          </a:xfrm>
          <a:prstGeom prst="bentConnector3">
            <a:avLst>
              <a:gd fmla="val 50011"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92"/>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clase hoy</a:t>
            </a:r>
            <a:endParaRPr b="0" i="0" sz="4000" u="none" cap="none" strike="noStrike">
              <a:solidFill>
                <a:schemeClr val="lt1"/>
              </a:solidFill>
              <a:latin typeface="DM Sans"/>
              <a:ea typeface="DM Sans"/>
              <a:cs typeface="DM Sans"/>
              <a:sym typeface="DM Sans"/>
            </a:endParaRPr>
          </a:p>
        </p:txBody>
      </p:sp>
      <p:sp>
        <p:nvSpPr>
          <p:cNvPr id="490" name="Google Shape;490;p92"/>
          <p:cNvSpPr txBox="1"/>
          <p:nvPr/>
        </p:nvSpPr>
        <p:spPr>
          <a:xfrm>
            <a:off x="1243873" y="2643425"/>
            <a:ext cx="3394500" cy="1400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Formularios de alta de BD.</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Formularios de búsqueda.</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Formularios en htmls heredados.</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1000"/>
              </a:spcBef>
              <a:spcAft>
                <a:spcPts val="10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
        <p:nvSpPr>
          <p:cNvPr id="491" name="Google Shape;491;p92"/>
          <p:cNvSpPr txBox="1"/>
          <p:nvPr/>
        </p:nvSpPr>
        <p:spPr>
          <a:xfrm>
            <a:off x="4505623" y="2475425"/>
            <a:ext cx="3394500" cy="1736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Heredar contextos entre HTML</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Navegar entre distintos  .html</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Ingresar al panel de admin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Cargar datos desde el panel</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1000"/>
              </a:spcBef>
              <a:spcAft>
                <a:spcPts val="10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9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94"/>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95"/>
          <p:cNvSpPr txBox="1"/>
          <p:nvPr/>
        </p:nvSpPr>
        <p:spPr>
          <a:xfrm>
            <a:off x="475500" y="2287050"/>
            <a:ext cx="81930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3100">
                <a:solidFill>
                  <a:srgbClr val="EAFF6A"/>
                </a:solidFill>
                <a:latin typeface="DM Sans"/>
                <a:ea typeface="DM Sans"/>
                <a:cs typeface="DM Sans"/>
                <a:sym typeface="DM Sans"/>
              </a:rPr>
              <a:t>Educación digital</a:t>
            </a:r>
            <a:br>
              <a:rPr b="1" lang="es" sz="3100">
                <a:solidFill>
                  <a:srgbClr val="EAFF6A"/>
                </a:solidFill>
                <a:latin typeface="DM Sans"/>
                <a:ea typeface="DM Sans"/>
                <a:cs typeface="DM Sans"/>
                <a:sym typeface="DM Sans"/>
              </a:rPr>
            </a:br>
            <a:r>
              <a:rPr b="1" lang="es" sz="3100">
                <a:solidFill>
                  <a:schemeClr val="lt1"/>
                </a:solidFill>
                <a:latin typeface="DM Sans"/>
                <a:ea typeface="DM Sans"/>
                <a:cs typeface="DM Sans"/>
                <a:sym typeface="DM Sans"/>
              </a:rPr>
              <a:t>para el mundo real</a:t>
            </a:r>
            <a:r>
              <a:rPr b="1" lang="es" sz="3100">
                <a:solidFill>
                  <a:srgbClr val="EAFF6A"/>
                </a:solidFill>
                <a:latin typeface="DM Sans"/>
                <a:ea typeface="DM Sans"/>
                <a:cs typeface="DM Sans"/>
                <a:sym typeface="DM Sans"/>
              </a:rPr>
              <a:t>.</a:t>
            </a:r>
            <a:endParaRPr b="1" sz="3100">
              <a:solidFill>
                <a:schemeClr val="lt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5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190" name="Google Shape;190;p5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7"/>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192" name="Google Shape;192;p57"/>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193" name="Google Shape;193;p57"/>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58"/>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Herencia de templates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5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¿En qué consiste? </a:t>
            </a:r>
            <a:endParaRPr b="1" sz="4000">
              <a:solidFill>
                <a:schemeClr val="dk1"/>
              </a:solidFill>
              <a:latin typeface="DM Sans"/>
              <a:ea typeface="DM Sans"/>
              <a:cs typeface="DM Sans"/>
              <a:sym typeface="DM Sans"/>
            </a:endParaRPr>
          </a:p>
        </p:txBody>
      </p:sp>
      <p:sp>
        <p:nvSpPr>
          <p:cNvPr id="204" name="Google Shape;204;p59"/>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Consiste en usar de “base” determinadas cosas que estarán en todos nuestros templates. Suele ser la barra del menú principal, el pie de página, logo, etc. Son cosas que serán idénticas en cada página.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6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Herencia de templates</a:t>
            </a:r>
            <a:endParaRPr b="1" sz="4000">
              <a:solidFill>
                <a:schemeClr val="dk1"/>
              </a:solidFill>
              <a:latin typeface="DM Sans"/>
              <a:ea typeface="DM Sans"/>
              <a:cs typeface="DM Sans"/>
              <a:sym typeface="DM Sans"/>
            </a:endParaRPr>
          </a:p>
        </p:txBody>
      </p:sp>
      <p:sp>
        <p:nvSpPr>
          <p:cNvPr id="210" name="Google Shape;210;p60"/>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Basándonos en donde habíamos llegado antes, podemos definir que los siguientes bloques serán estáticos: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11" name="Google Shape;211;p60"/>
          <p:cNvPicPr preferRelativeResize="0"/>
          <p:nvPr/>
        </p:nvPicPr>
        <p:blipFill rotWithShape="1">
          <a:blip r:embed="rId3">
            <a:alphaModFix/>
          </a:blip>
          <a:srcRect b="0" l="0" r="0" t="0"/>
          <a:stretch/>
        </p:blipFill>
        <p:spPr>
          <a:xfrm>
            <a:off x="1755308" y="2757650"/>
            <a:ext cx="4426593" cy="2118200"/>
          </a:xfrm>
          <a:prstGeom prst="rect">
            <a:avLst/>
          </a:prstGeom>
          <a:noFill/>
          <a:ln>
            <a:noFill/>
          </a:ln>
        </p:spPr>
      </p:pic>
      <p:sp>
        <p:nvSpPr>
          <p:cNvPr id="212" name="Google Shape;212;p60"/>
          <p:cNvSpPr/>
          <p:nvPr/>
        </p:nvSpPr>
        <p:spPr>
          <a:xfrm>
            <a:off x="473350" y="2920100"/>
            <a:ext cx="5819400" cy="1665300"/>
          </a:xfrm>
          <a:prstGeom prst="rect">
            <a:avLst/>
          </a:prstGeom>
          <a:noFill/>
          <a:ln cap="flat" cmpd="sng" w="28575">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DM Sans"/>
                <a:ea typeface="DM Sans"/>
                <a:cs typeface="DM Sans"/>
                <a:sym typeface="DM Sans"/>
              </a:rPr>
              <a:t>Título</a:t>
            </a:r>
            <a:endParaRPr b="0" i="0" sz="1100" u="none" cap="none" strike="noStrik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6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de templates</a:t>
            </a:r>
            <a:endParaRPr b="1" i="0" sz="4000" u="none" cap="none" strike="noStrike">
              <a:solidFill>
                <a:schemeClr val="dk1"/>
              </a:solidFill>
              <a:latin typeface="DM Sans"/>
              <a:ea typeface="DM Sans"/>
              <a:cs typeface="DM Sans"/>
              <a:sym typeface="DM Sans"/>
            </a:endParaRPr>
          </a:p>
        </p:txBody>
      </p:sp>
      <p:sp>
        <p:nvSpPr>
          <p:cNvPr id="218" name="Google Shape;218;p61"/>
          <p:cNvSpPr txBox="1"/>
          <p:nvPr/>
        </p:nvSpPr>
        <p:spPr>
          <a:xfrm>
            <a:off x="473350" y="1908175"/>
            <a:ext cx="65532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Arial"/>
              <a:buNone/>
            </a:pPr>
            <a:r>
              <a:rPr b="0" i="0" lang="es" sz="1350" u="none" cap="none" strike="noStrike">
                <a:solidFill>
                  <a:schemeClr val="dk1"/>
                </a:solidFill>
                <a:latin typeface="DM Sans"/>
                <a:ea typeface="DM Sans"/>
                <a:cs typeface="DM Sans"/>
                <a:sym typeface="DM Sans"/>
              </a:rPr>
              <a:t>Esto se realiza dejando todo lo que no cambiará en un template “padre”, y haciendo que los templates que usan esas partes sean “hijos” que heredan esa estructura.  Hacerlo es muy simple:</a:t>
            </a:r>
            <a:endParaRPr b="0" i="0" sz="1350" u="none" cap="none" strike="noStrike">
              <a:solidFill>
                <a:schemeClr val="dk1"/>
              </a:solidFill>
              <a:latin typeface="DM Sans"/>
              <a:ea typeface="DM Sans"/>
              <a:cs typeface="DM Sans"/>
              <a:sym typeface="DM Sans"/>
            </a:endParaRPr>
          </a:p>
        </p:txBody>
      </p:sp>
      <p:grpSp>
        <p:nvGrpSpPr>
          <p:cNvPr id="219" name="Google Shape;219;p61"/>
          <p:cNvGrpSpPr/>
          <p:nvPr/>
        </p:nvGrpSpPr>
        <p:grpSpPr>
          <a:xfrm>
            <a:off x="473338" y="2756825"/>
            <a:ext cx="587100" cy="600300"/>
            <a:chOff x="1731113" y="1953850"/>
            <a:chExt cx="587100" cy="600300"/>
          </a:xfrm>
        </p:grpSpPr>
        <p:sp>
          <p:nvSpPr>
            <p:cNvPr id="220" name="Google Shape;220;p61"/>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61"/>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rgbClr val="000000"/>
                  </a:solidFill>
                  <a:latin typeface="DM Sans"/>
                  <a:ea typeface="DM Sans"/>
                  <a:cs typeface="DM Sans"/>
                  <a:sym typeface="DM Sans"/>
                </a:rPr>
                <a:t>1</a:t>
              </a:r>
              <a:endParaRPr b="1" i="0" sz="3000" u="none" cap="none" strike="noStrike">
                <a:solidFill>
                  <a:srgbClr val="000000"/>
                </a:solidFill>
                <a:latin typeface="DM Sans"/>
                <a:ea typeface="DM Sans"/>
                <a:cs typeface="DM Sans"/>
                <a:sym typeface="DM Sans"/>
              </a:endParaRPr>
            </a:p>
          </p:txBody>
        </p:sp>
      </p:grpSp>
      <p:sp>
        <p:nvSpPr>
          <p:cNvPr id="222" name="Google Shape;222;p61"/>
          <p:cNvSpPr txBox="1"/>
          <p:nvPr/>
        </p:nvSpPr>
        <p:spPr>
          <a:xfrm>
            <a:off x="1246300" y="2716375"/>
            <a:ext cx="45309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Crearemos un template “padre”, lo llamaremos </a:t>
            </a:r>
            <a:r>
              <a:rPr b="1" i="0" lang="es" sz="1350" u="none" cap="none" strike="noStrike">
                <a:solidFill>
                  <a:schemeClr val="dk1"/>
                </a:solidFill>
                <a:latin typeface="DM Sans"/>
                <a:ea typeface="DM Sans"/>
                <a:cs typeface="DM Sans"/>
                <a:sym typeface="DM Sans"/>
              </a:rPr>
              <a:t>padre.html</a:t>
            </a:r>
            <a:r>
              <a:rPr b="0" i="0" lang="es" sz="1350" u="none" cap="none" strike="noStrike">
                <a:solidFill>
                  <a:schemeClr val="dk1"/>
                </a:solidFill>
                <a:latin typeface="DM Sans"/>
                <a:ea typeface="DM Sans"/>
                <a:cs typeface="DM Sans"/>
                <a:sym typeface="DM Sans"/>
              </a:rPr>
              <a:t>, y ahí ponemos todo lo que teníamos en inicio.html.</a:t>
            </a:r>
            <a:endParaRPr b="0" i="0" sz="1350" u="none" cap="none" strike="noStrike">
              <a:solidFill>
                <a:srgbClr val="000000"/>
              </a:solidFill>
              <a:latin typeface="DM Sans"/>
              <a:ea typeface="DM Sans"/>
              <a:cs typeface="DM Sans"/>
              <a:sym typeface="DM Sans"/>
            </a:endParaRPr>
          </a:p>
        </p:txBody>
      </p:sp>
      <p:pic>
        <p:nvPicPr>
          <p:cNvPr id="223" name="Google Shape;223;p61"/>
          <p:cNvPicPr preferRelativeResize="0"/>
          <p:nvPr/>
        </p:nvPicPr>
        <p:blipFill rotWithShape="1">
          <a:blip r:embed="rId3">
            <a:alphaModFix/>
          </a:blip>
          <a:srcRect b="0" l="0" r="0" t="0"/>
          <a:stretch/>
        </p:blipFill>
        <p:spPr>
          <a:xfrm>
            <a:off x="5963050" y="2716375"/>
            <a:ext cx="2457450" cy="1885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